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7" r:id="rId13"/>
    <p:sldId id="266" r:id="rId14"/>
    <p:sldId id="268" r:id="rId15"/>
    <p:sldId id="269" r:id="rId16"/>
    <p:sldId id="27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06"/>
    <p:restoredTop sz="91346"/>
  </p:normalViewPr>
  <p:slideViewPr>
    <p:cSldViewPr snapToGrid="0" snapToObjects="1">
      <p:cViewPr>
        <p:scale>
          <a:sx n="76" d="100"/>
          <a:sy n="76" d="100"/>
        </p:scale>
        <p:origin x="1192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F4DDF-E73F-C64A-8768-DB5C8D1F8626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744CE-21C6-AF45-AA75-8EE7303D96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59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ache.media.eduscol.education.fr/file/Arts_plastiques_et_education_musicale/43/1/2_RA_C2_C3_EEA-_education-sensibilite_570431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che.media.education.gouv.fr/file/Arts_plastiques/54/4/Situations-3-4-Arts_plastiques_C2_781544.pdf" TargetMode="Externa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che.media.eduscol.education.fr/file/Arts_plastiques_et_education_musicale/82/6/RA16_C2C3_EART_APLA_concevoir-sequence-dm_613826.pdf" TargetMode="External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://cache.media.eduscol.education.fr/file/Arts_plastiques_et_education_musicale/87/9/RA16_C2C3_AP_Posture_gestes_pro_798879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://cache.media.eduscol.education.fr/file/Arts_plastiques_et_education_musicale/81/8/EV16_C2_EART_eval-AP-C2-dm_613818.pdf" TargetMode="External"/><Relationship Id="rId5" Type="http://schemas.openxmlformats.org/officeDocument/2006/relationships/hyperlink" Target="http://cache.media.eduscol.education.fr/file/Arts_plastiques_et_education_musicale/24/0/RA16_C2_C3_AP_erreur_en_AP_743240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che.media.eduscol.education.fr/file/Arts_plastiques_et_education_musicale/81/2/EV16_C3_EART_APLA_eval-dm_613812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che.media.eduscol.education.fr/file/Arts_plastiques_et_education_musicale/81/6/RA16_C3_EART_EMUS_construire-sequence-dm_613816.pdf" TargetMode="External"/><Relationship Id="rId3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che.media.eduscol.education.fr/file/Arts_plastiques_et_education_musicale/81/6/RA16_C3_EART_EMUS_construire-sequence-dm_613816.pdf" TargetMode="External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hyperlink" Target="http://eduscol.education.fr/pid34176-cid99287/ressources-d-accompagnement-enseignements-artistiques-aux-cycles-2-et-3.html#lien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che.media.eduscol.education.fr/file/Arts_plastiques_et_education_musicale/45/5/10_RA_C2_C3_Sens-enjeux-pratique-EM_570455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edagogie-nord.ac-lille.fr/IMG/pdf/evaluer_en_education_musicale_v2.pdf" TargetMode="External"/><Relationship Id="rId4" Type="http://schemas.openxmlformats.org/officeDocument/2006/relationships/hyperlink" Target="http://cache.media.eduscol.education.fr/file/Arts_plastiques_et_education_musicale/67/4/RA16_C2C3_Educ_musicale_eval_V2_668674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pid34176-cid99287/ressources-d-accompagnement-enseignements-artistiques-aux-cycles-2-et-3.html#lien0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pid34176-cid99287/ressources-d-accompagnement-enseignements-artistiques-aux-cycles-2-et-3.html#lien0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pid34176-cid99287/ressources-d-accompagnement-enseignements-artistiques-aux-cycles-2-et-3.html#lien0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de_calcul_Microsoft_Excel_97_-_20041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dagogie-nord.ac-lille.fr/spip.php?page=recherche&amp;titre_mot=PEAC" TargetMode="Externa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8061" y="2013901"/>
            <a:ext cx="8361229" cy="2098226"/>
          </a:xfrm>
        </p:spPr>
        <p:txBody>
          <a:bodyPr/>
          <a:lstStyle/>
          <a:p>
            <a:r>
              <a:rPr lang="fr-FR" sz="5400" dirty="0" smtClean="0"/>
              <a:t>Les enseignements artistiques en question(s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3505200" y="4540152"/>
            <a:ext cx="54296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Une éducation de la sensibilité par la </a:t>
            </a:r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</a:rPr>
              <a:t>sensibilité</a:t>
            </a:r>
            <a:endParaRPr lang="fr-FR" alt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Image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4356518"/>
            <a:ext cx="736600" cy="736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25" y="6130175"/>
            <a:ext cx="3080147" cy="45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06194" y="2234035"/>
            <a:ext cx="8361229" cy="209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/>
              <a:t>Présentation d’une séquence en arts plastiques</a:t>
            </a:r>
            <a:endParaRPr lang="fr-FR" dirty="0"/>
          </a:p>
        </p:txBody>
      </p:sp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76" y="4946108"/>
            <a:ext cx="736600" cy="736600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592453" y="5129464"/>
            <a:ext cx="705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Exemple de situation : « portrait, exprimer une émotion »</a:t>
            </a:r>
          </a:p>
        </p:txBody>
      </p:sp>
    </p:spTree>
    <p:extLst>
      <p:ext uri="{BB962C8B-B14F-4D97-AF65-F5344CB8AC3E}">
        <p14:creationId xmlns:p14="http://schemas.microsoft.com/office/powerpoint/2010/main" val="16483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06194" y="2234035"/>
            <a:ext cx="8361229" cy="209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/>
              <a:t>Concevoir.</a:t>
            </a:r>
            <a:endParaRPr lang="fr-FR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422060" y="4357898"/>
            <a:ext cx="734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Concevoir et mettre en œuvre une séance d’enseignement en AP aux cycles 2 et 3</a:t>
            </a:r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94" y="4332261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06194" y="2234035"/>
            <a:ext cx="8361229" cy="209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/>
              <a:t>Mettre en œuvre.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31" y="4817665"/>
            <a:ext cx="736600" cy="736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31" y="3804654"/>
            <a:ext cx="736600" cy="736600"/>
          </a:xfrm>
          <a:prstGeom prst="rect">
            <a:avLst/>
          </a:prstGeom>
        </p:spPr>
      </p:pic>
      <p:sp>
        <p:nvSpPr>
          <p:cNvPr id="8" name="ZoneTexte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45146" y="3988010"/>
            <a:ext cx="7584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Posture et gestes professionnels de l’enseignant en arts plastiques</a:t>
            </a:r>
          </a:p>
        </p:txBody>
      </p:sp>
      <p:sp>
        <p:nvSpPr>
          <p:cNvPr id="9" name="ZoneTexte 2"/>
          <p:cNvSpPr txBox="1">
            <a:spLocks noChangeArrowheads="1"/>
          </p:cNvSpPr>
          <p:nvPr/>
        </p:nvSpPr>
        <p:spPr bwMode="auto">
          <a:xfrm>
            <a:off x="3445146" y="5001299"/>
            <a:ext cx="7661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Lexique pour les arts plastiques : les éléments du langage plastique</a:t>
            </a:r>
          </a:p>
        </p:txBody>
      </p:sp>
    </p:spTree>
    <p:extLst>
      <p:ext uri="{BB962C8B-B14F-4D97-AF65-F5344CB8AC3E}">
        <p14:creationId xmlns:p14="http://schemas.microsoft.com/office/powerpoint/2010/main" val="13144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55" y="4215354"/>
            <a:ext cx="736600" cy="736600"/>
          </a:xfrm>
          <a:prstGeom prst="rect">
            <a:avLst/>
          </a:prstGeom>
        </p:spPr>
      </p:pic>
      <p:pic>
        <p:nvPicPr>
          <p:cNvPr id="7" name="Image 6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94" y="3399009"/>
            <a:ext cx="736600" cy="736600"/>
          </a:xfrm>
          <a:prstGeom prst="rect">
            <a:avLst/>
          </a:prstGeom>
        </p:spPr>
      </p:pic>
      <p:pic>
        <p:nvPicPr>
          <p:cNvPr id="10" name="Image 9">
            <a:hlinkClick r:id="rId5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55" y="5031699"/>
            <a:ext cx="736600" cy="736600"/>
          </a:xfrm>
          <a:prstGeom prst="rect">
            <a:avLst/>
          </a:prstGeom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 flipH="1">
            <a:off x="3157155" y="3582365"/>
            <a:ext cx="578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L’évaluation en arts plastiques au cycle 2</a:t>
            </a:r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 flipH="1">
            <a:off x="3171515" y="4352891"/>
            <a:ext cx="578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L’évaluation en arts plastiques au cycle 3</a:t>
            </a:r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 flipH="1">
            <a:off x="3171515" y="5116432"/>
            <a:ext cx="578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Le statut de l’erreur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406194" y="2234035"/>
            <a:ext cx="8361229" cy="209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/>
              <a:t>Évaluer.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8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06194" y="2234035"/>
            <a:ext cx="8361229" cy="209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/>
              <a:t>Présentation d’une séquence en éducation musicale</a:t>
            </a:r>
            <a:endParaRPr lang="fr-FR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779309" y="4700561"/>
            <a:ext cx="3262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</a:rPr>
              <a:t>Exemples </a:t>
            </a:r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de mise en œuvre</a:t>
            </a:r>
          </a:p>
        </p:txBody>
      </p:sp>
      <p:pic>
        <p:nvPicPr>
          <p:cNvPr id="8" name="Image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28" y="4516411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06194" y="2234035"/>
            <a:ext cx="8361229" cy="209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/>
              <a:t>Concevoir.</a:t>
            </a:r>
            <a:endParaRPr lang="fr-FR" dirty="0"/>
          </a:p>
        </p:txBody>
      </p:sp>
      <p:pic>
        <p:nvPicPr>
          <p:cNvPr id="7" name="Imag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3" y="4148627"/>
            <a:ext cx="736600" cy="736600"/>
          </a:xfrm>
          <a:prstGeom prst="rect">
            <a:avLst/>
          </a:prstGeom>
        </p:spPr>
      </p:pic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3351213" y="4332261"/>
            <a:ext cx="7314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Construire une séquence d’enseignement en éducation musicale</a:t>
            </a:r>
          </a:p>
        </p:txBody>
      </p:sp>
    </p:spTree>
    <p:extLst>
      <p:ext uri="{BB962C8B-B14F-4D97-AF65-F5344CB8AC3E}">
        <p14:creationId xmlns:p14="http://schemas.microsoft.com/office/powerpoint/2010/main" val="4206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06194" y="2234035"/>
            <a:ext cx="8361229" cy="209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/>
              <a:t>Mettre en œuvre.</a:t>
            </a:r>
            <a:endParaRPr lang="fr-FR" dirty="0"/>
          </a:p>
        </p:txBody>
      </p:sp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260" y="3595661"/>
            <a:ext cx="736600" cy="736600"/>
          </a:xfrm>
          <a:prstGeom prst="rect">
            <a:avLst/>
          </a:prstGeom>
        </p:spPr>
      </p:pic>
      <p:pic>
        <p:nvPicPr>
          <p:cNvPr id="14" name="Image 13">
            <a:hlinkClick r:id="rId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120" y="4510061"/>
            <a:ext cx="736600" cy="736600"/>
          </a:xfrm>
          <a:prstGeom prst="rect">
            <a:avLst/>
          </a:prstGeom>
        </p:spPr>
      </p:pic>
      <p:sp>
        <p:nvSpPr>
          <p:cNvPr id="15" name="ZoneTexte 2"/>
          <p:cNvSpPr txBox="1">
            <a:spLocks noChangeArrowheads="1"/>
          </p:cNvSpPr>
          <p:nvPr/>
        </p:nvSpPr>
        <p:spPr bwMode="auto">
          <a:xfrm>
            <a:off x="3616926" y="3779811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Sens et enjeux de la pratique en éducation musicale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616926" y="4693695"/>
            <a:ext cx="372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Lexique de l’éducation musicale</a:t>
            </a:r>
          </a:p>
        </p:txBody>
      </p:sp>
    </p:spTree>
    <p:extLst>
      <p:ext uri="{BB962C8B-B14F-4D97-AF65-F5344CB8AC3E}">
        <p14:creationId xmlns:p14="http://schemas.microsoft.com/office/powerpoint/2010/main" val="2973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06194" y="2234035"/>
            <a:ext cx="8361229" cy="209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/>
              <a:t>Évaluer.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60" y="3595661"/>
            <a:ext cx="736600" cy="736600"/>
          </a:xfrm>
          <a:prstGeom prst="rect">
            <a:avLst/>
          </a:prstGeom>
        </p:spPr>
      </p:pic>
      <p:pic>
        <p:nvPicPr>
          <p:cNvPr id="11" name="Image 10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60" y="4476194"/>
            <a:ext cx="736600" cy="736600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616926" y="3779017"/>
            <a:ext cx="5955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L’évaluation en éducation musicale aux cycles 2 et 3</a:t>
            </a:r>
          </a:p>
        </p:txBody>
      </p:sp>
      <p:pic>
        <p:nvPicPr>
          <p:cNvPr id="14" name="Image 13">
            <a:hlinkClick r:id="rId4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686" y="3550656"/>
            <a:ext cx="736600" cy="736600"/>
          </a:xfrm>
          <a:prstGeom prst="rect">
            <a:avLst/>
          </a:prstGeom>
        </p:spPr>
      </p:pic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616926" y="4659828"/>
            <a:ext cx="2236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</a:rPr>
              <a:t>Un exemple d’outil</a:t>
            </a:r>
            <a:endParaRPr lang="fr-FR" alt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152194" y="2234035"/>
            <a:ext cx="8361229" cy="209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/>
              <a:t>L’enseignant doit-il mettre en œuvre des </a:t>
            </a:r>
            <a:r>
              <a:rPr lang="fr-FR" sz="5400" smtClean="0"/>
              <a:t>enseignements artistiques?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5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9" y="1654703"/>
            <a:ext cx="11148842" cy="45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10" y="628108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11" y="1633539"/>
            <a:ext cx="10812689" cy="351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10" y="628108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739373"/>
            <a:ext cx="10721046" cy="240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10" y="628108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06194" y="2234035"/>
            <a:ext cx="8361229" cy="20982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smtClean="0"/>
              <a:t>À </a:t>
            </a:r>
            <a:r>
              <a:rPr lang="fr-FR" sz="5400" dirty="0" smtClean="0"/>
              <a:t>quoi sert le Parcours d’Education Artistique et Culturelle?</a:t>
            </a:r>
          </a:p>
          <a:p>
            <a:endParaRPr lang="fr-FR" sz="5400" dirty="0"/>
          </a:p>
          <a:p>
            <a:r>
              <a:rPr lang="fr-FR" sz="5400" dirty="0" smtClean="0"/>
              <a:t>Comment le mettre en œuvre?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9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347132"/>
            <a:ext cx="9601200" cy="821267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comités de pilotage</a:t>
            </a:r>
            <a:endParaRPr lang="fr-FR" sz="32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297011"/>
              </p:ext>
            </p:extLst>
          </p:nvPr>
        </p:nvGraphicFramePr>
        <p:xfrm>
          <a:off x="883689" y="876298"/>
          <a:ext cx="11122044" cy="559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euille de calcul" r:id="rId3" imgW="19697700" imgH="6438900" progId="Excel.Sheet.8">
                  <p:embed/>
                </p:oleObj>
              </mc:Choice>
              <mc:Fallback>
                <p:oleObj name="Feuille de calcul" r:id="rId3" imgW="19697700" imgH="643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3689" y="876298"/>
                        <a:ext cx="11122044" cy="5592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2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2" y="567262"/>
            <a:ext cx="9601200" cy="821267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conseillers spécialisés, référents des structures</a:t>
            </a:r>
            <a:endParaRPr lang="fr-FR" sz="32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79785"/>
              </p:ext>
            </p:extLst>
          </p:nvPr>
        </p:nvGraphicFramePr>
        <p:xfrm>
          <a:off x="1083732" y="1253065"/>
          <a:ext cx="10566400" cy="5350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074"/>
                <a:gridCol w="2380787"/>
                <a:gridCol w="2380787"/>
                <a:gridCol w="2138876"/>
                <a:gridCol w="2138876"/>
              </a:tblGrid>
              <a:tr h="123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BASSIN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Conseiller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Structure principale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Structures annexes (liste non exhaustive)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2476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Avesnes Maubeuge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CPAV</a:t>
                      </a:r>
                      <a:endParaRPr lang="fr-FR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Jean Pierre GIACHETTI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Musée du verre (Sars Poteries)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Association La chambre d’eau (Le Favril)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Association Campagne vidéo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3736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CPEM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Marie DUFOURT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Théâtre Le Manège 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Gare numérique (Jeumont)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Théâtre des trois chênes (Le Quesnoy)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Théâtre Jean Ferrat (Fourmies)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2476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Cambrai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CPAV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Valérie THOMAS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Musée Matisse (Le Cateau)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Musée des Beaux-arts (Cambrai)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247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CPEM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Pascale BREDA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Scène du Conservatoire à Rayonnement Départemental (Cambrai)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Association Scènes mitoyennes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2476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Douai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CPAV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Edmée FLORCZAK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Musée de la Chartreuse (Douai)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Théâtre de l’Hippodrome (Douai)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247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CPEM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Anne-Sophie DUBUS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Théâtre de l’Hippodrome (Douai)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Scène Le Paquebot (Orchies)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6281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Dunkerque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CPAV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Delphine MAHIEUX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Bateau Feu (Dunkerque)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Lieu d’Action et d’Art Contemporain (Dunkerque)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Musée de Cassel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FRAC (Dunkerque)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Musée du dessin et de l’estampe Gravelines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3736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CPEM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Sylvie CHAMEROIS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Centre André Malraux (Hazebrouck)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Espace Robert Hossein (Merville)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Scène du Conservatoire de Dunkerque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Ecole de musique (Hazebrouck)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1238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Lille 1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CPAV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Marie-José PARISSEAUX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Palais des Beaux-arts (Lille)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Association Lille 3000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247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CPEM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Ingrid Descamps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Théâtre du Grand Bleu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Scène du Conservatoire à Rayonnement  Régional (Lille)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2476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Lille 2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CPAV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Dominique DELMOTTE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Vivat (Armentières)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Le Grand Bleu (Lille)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5008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CPEM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Serge SZYSZKA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Orchestre National de lille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Opéra de Lille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Espace culturel Agora (Santes)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Centre culturel Lequimme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(Haubourdin)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37362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Lille 3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CPAV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Marie DEMARCQ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LAM (Villeneuve d’Ascq)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Scène des Arcades (Fâches-Thumesnil)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L’atelier 2 (Villeneuve d’Ascq)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Ferme d’en haut(Villeneuve d’Ascq)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123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CPEM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Astrid HAIS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Opéra de Lille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ONL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50086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Roubaix-Tourcoing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CPAV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Marie-France MATERNE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MUBA (Tourcoing)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Le Fresnoy (Tourcoing)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Musée de La Piscine (Roubaix)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Villa Cavrois (Croix)</a:t>
                      </a:r>
                      <a:endParaRPr lang="fr-FR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IMA (Tourcoing)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123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CPEM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Caroline BEM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Scène La cave aux poètes (Roubaix)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Le Gymnase (Roubaix)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1238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Valenciennes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CPAV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Sandrine GAUTHEY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Musée des Beaux-Arts (Valenciennes)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Théâtre du Phénix (Valenciennes)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  <a:tr h="247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CPEM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Gérard HOUZE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Scène du Conservatoire à Rayonnement Départemental (Valenciennes)</a:t>
                      </a:r>
                      <a:endParaRPr lang="fr-FR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L’Imaginaire (Douchy-les-Mines)</a:t>
                      </a:r>
                      <a:endParaRPr lang="fr-FR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7075" marR="370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9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05467" y="380995"/>
            <a:ext cx="10515602" cy="821267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Des ressources départementales pour la mise en œuvre du PEAC</a:t>
            </a:r>
            <a:endParaRPr lang="fr-FR" sz="3200" dirty="0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77" y="3378947"/>
            <a:ext cx="736600" cy="736600"/>
          </a:xfrm>
          <a:prstGeom prst="rect">
            <a:avLst/>
          </a:prstGeom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981918" y="2619684"/>
            <a:ext cx="705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</a:rPr>
              <a:t>Le parcours culturel évolutif</a:t>
            </a:r>
            <a:endParaRPr lang="fr-FR" alt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981919" y="3562304"/>
            <a:ext cx="705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</a:rPr>
              <a:t>Suivre les parcours d’éducation artistique et culturelle</a:t>
            </a:r>
            <a:endParaRPr lang="fr-FR" alt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981919" y="4033614"/>
            <a:ext cx="705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</a:rPr>
              <a:t>Regards pédagogiques croisés n°2 : le PEAC</a:t>
            </a:r>
            <a:endParaRPr lang="fr-FR" alt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981919" y="3090994"/>
            <a:ext cx="705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</a:rPr>
              <a:t>Outil de suivi du PEAC, pour l’élève, </a:t>
            </a:r>
            <a:r>
              <a:rPr lang="fr-FR" altLang="fr-FR" b="1" smtClean="0">
                <a:solidFill>
                  <a:schemeClr val="accent4">
                    <a:lumMod val="75000"/>
                  </a:schemeClr>
                </a:solidFill>
              </a:rPr>
              <a:t>pour l’enseignant</a:t>
            </a:r>
            <a:endParaRPr lang="fr-FR" alt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81918" y="4508416"/>
            <a:ext cx="705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</a:rPr>
              <a:t>Des séquences pédagogiques, des dossiers thématiques.</a:t>
            </a:r>
            <a:endParaRPr lang="fr-FR" alt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03616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Rogner</Template>
  <TotalTime>160</TotalTime>
  <Words>578</Words>
  <Application>Microsoft Macintosh PowerPoint</Application>
  <PresentationFormat>Grand écran</PresentationFormat>
  <Paragraphs>141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Times New Roman</vt:lpstr>
      <vt:lpstr>TF10001025</vt:lpstr>
      <vt:lpstr>Feuille de calcul Microsoft Excel 97 - 2004</vt:lpstr>
      <vt:lpstr>Les enseignements artistiques en question(s)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comités de pilotage</vt:lpstr>
      <vt:lpstr>Les conseillers spécialisés, référents des structures</vt:lpstr>
      <vt:lpstr>Des ressources départementales pour la mise en œuvre du PEAC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enseignements artistiques en question(s)</dc:title>
  <dc:creator>vanhove françois</dc:creator>
  <cp:lastModifiedBy>Utilisateur de Microsoft Office</cp:lastModifiedBy>
  <cp:revision>27</cp:revision>
  <dcterms:created xsi:type="dcterms:W3CDTF">2017-09-25T13:15:14Z</dcterms:created>
  <dcterms:modified xsi:type="dcterms:W3CDTF">2017-10-04T15:17:55Z</dcterms:modified>
</cp:coreProperties>
</file>