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2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2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Cliquez pour modifier le format des notes</a:t>
            </a:r>
          </a:p>
        </p:txBody>
      </p:sp>
      <p:sp>
        <p:nvSpPr>
          <p:cNvPr id="166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&lt;en-tête&gt;</a:t>
            </a:r>
          </a:p>
        </p:txBody>
      </p:sp>
      <p:sp>
        <p:nvSpPr>
          <p:cNvPr id="167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&lt;date/heure&gt;</a:t>
            </a:r>
          </a:p>
        </p:txBody>
      </p:sp>
      <p:sp>
        <p:nvSpPr>
          <p:cNvPr id="168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&lt;pied de page&gt;</a:t>
            </a:r>
          </a:p>
        </p:txBody>
      </p:sp>
      <p:sp>
        <p:nvSpPr>
          <p:cNvPr id="169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9AF53E4B-AF09-48B2-9F7A-530EE7D02277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‹N°›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5541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fr-F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3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D4321076-D9C2-4753-AACD-3B0DE46FCFFB}" type="slidenum">
              <a:rPr lang="fr-FR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lang="fr-FR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4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fr-FR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Modifiez le style du titre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2C5E2415-CDDD-4BF6-9588-D8E56204362A}" type="datetime">
              <a:rPr lang="fr-FR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31/05/2017</a:t>
            </a:fld>
            <a:endParaRPr lang="fr-FR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fr-FR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8E24C86D-923A-413E-B8D7-C93E25ECCC45}" type="slidenum">
              <a:rPr lang="fr-FR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‹N°›</a:t>
            </a:fld>
            <a:endParaRPr lang="fr-FR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fr-FR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Modifiez le style du titre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Modifiez les styles du texte du masque</a:t>
            </a: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fr-F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Deuxième niveau</a:t>
            </a:r>
          </a:p>
          <a:p>
            <a:pPr marL="1143000" lvl="2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Troisième niveau</a:t>
            </a:r>
          </a:p>
          <a:p>
            <a:pPr marL="1600200" lvl="3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fr-F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Quatrième niveau</a:t>
            </a:r>
          </a:p>
          <a:p>
            <a:pPr marL="2057400" lvl="4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fr-F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Cinquième niveau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Modifiez les styles du texte du masque</a:t>
            </a: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fr-F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Deuxième niveau</a:t>
            </a:r>
          </a:p>
          <a:p>
            <a:pPr marL="1143000" lvl="2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Troisième niveau</a:t>
            </a:r>
          </a:p>
          <a:p>
            <a:pPr marL="1600200" lvl="3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fr-F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Quatrième niveau</a:t>
            </a:r>
          </a:p>
          <a:p>
            <a:pPr marL="2057400" lvl="4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fr-F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Cinquième niveau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B1EF0290-80EE-4356-83E5-B18858620E1F}" type="datetime">
              <a:rPr lang="fr-FR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31/05/2017</a:t>
            </a:fld>
            <a:endParaRPr lang="fr-FR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fr-FR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1569917B-A654-4F47-9D21-2904E729D006}" type="slidenum">
              <a:rPr lang="fr-FR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‹N°›</a:t>
            </a:fld>
            <a:endParaRPr lang="fr-FR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CB5681B9-777C-4C53-9EC0-D2C59F2E6259}" type="datetime">
              <a:rPr lang="fr-FR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31/05/2017</a:t>
            </a:fld>
            <a:endParaRPr lang="fr-FR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fr-FR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DDF48937-AF13-4997-904D-0A151229AC42}" type="slidenum">
              <a:rPr lang="fr-FR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‹N°›</a:t>
            </a:fld>
            <a:endParaRPr lang="fr-FR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Cliquez pour éditer le format du texte-titre</a:t>
            </a:r>
          </a:p>
        </p:txBody>
      </p:sp>
      <p:sp>
        <p:nvSpPr>
          <p:cNvPr id="87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fr-FR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Modifiez le style du titre</a:t>
            </a: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fr-FR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Modifiez les styles du texte du masque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fr-FR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Deuxième niveau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fr-F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Troisième niveau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Quatrième niveau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Cinquième niveau</a:t>
            </a:r>
          </a:p>
        </p:txBody>
      </p:sp>
      <p:sp>
        <p:nvSpPr>
          <p:cNvPr id="126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627529AE-CD3A-4A0C-9D7E-18A82B039199}" type="datetime">
              <a:rPr lang="fr-FR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31/05/2017</a:t>
            </a:fld>
            <a:endParaRPr lang="fr-FR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fr-FR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8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01CCDE03-961B-4E11-A5D4-5A1AC8FB74D3}" type="slidenum">
              <a:rPr lang="fr-FR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‹N°›</a:t>
            </a:fld>
            <a:endParaRPr lang="fr-FR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arivarialecole.fr/a107176402/" TargetMode="External"/><Relationship Id="rId2" Type="http://schemas.openxmlformats.org/officeDocument/2006/relationships/hyperlink" Target="https://www2.espe.u-bourgogne.fr/doc/memoire/mem2006/06_05STA00739.pdf" TargetMode="Externa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Shape 1"/>
          <p:cNvSpPr txBox="1"/>
          <p:nvPr/>
        </p:nvSpPr>
        <p:spPr>
          <a:xfrm>
            <a:off x="685800" y="2130480"/>
            <a:ext cx="7772040" cy="1658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fr-FR" sz="60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Utiliser le Tangram au cycle 2</a:t>
            </a:r>
            <a:endParaRPr lang="fr-FR" sz="6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1" name="TextShape 2"/>
          <p:cNvSpPr txBox="1"/>
          <p:nvPr/>
        </p:nvSpPr>
        <p:spPr>
          <a:xfrm>
            <a:off x="1371600" y="3886200"/>
            <a:ext cx="6400440" cy="175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fr-FR" sz="3200" b="0" strike="noStrike" spc="-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Ecole Lucie Aubrac, Mouvaux</a:t>
            </a:r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 1"/>
          <p:cNvPicPr/>
          <p:nvPr/>
        </p:nvPicPr>
        <p:blipFill>
          <a:blip r:embed="rId2"/>
          <a:stretch/>
        </p:blipFill>
        <p:spPr>
          <a:xfrm>
            <a:off x="2303280" y="0"/>
            <a:ext cx="4537080" cy="6857640"/>
          </a:xfrm>
          <a:prstGeom prst="rect">
            <a:avLst/>
          </a:prstGeom>
          <a:ln>
            <a:noFill/>
          </a:ln>
        </p:spPr>
      </p:pic>
      <p:sp>
        <p:nvSpPr>
          <p:cNvPr id="190" name="CustomShape 1"/>
          <p:cNvSpPr/>
          <p:nvPr/>
        </p:nvSpPr>
        <p:spPr>
          <a:xfrm>
            <a:off x="467640" y="548640"/>
            <a:ext cx="16560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Fiche 4 et 5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age 1"/>
          <p:cNvPicPr/>
          <p:nvPr/>
        </p:nvPicPr>
        <p:blipFill>
          <a:blip r:embed="rId2"/>
          <a:stretch/>
        </p:blipFill>
        <p:spPr>
          <a:xfrm>
            <a:off x="2224440" y="0"/>
            <a:ext cx="469512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age 191"/>
          <p:cNvPicPr/>
          <p:nvPr/>
        </p:nvPicPr>
        <p:blipFill>
          <a:blip r:embed="rId2"/>
          <a:stretch/>
        </p:blipFill>
        <p:spPr>
          <a:xfrm>
            <a:off x="-1800" y="111960"/>
            <a:ext cx="9143640" cy="6626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age 192"/>
          <p:cNvPicPr/>
          <p:nvPr/>
        </p:nvPicPr>
        <p:blipFill>
          <a:blip r:embed="rId2"/>
          <a:stretch/>
        </p:blipFill>
        <p:spPr>
          <a:xfrm>
            <a:off x="755640" y="72000"/>
            <a:ext cx="7452360" cy="6423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 193"/>
          <p:cNvPicPr/>
          <p:nvPr/>
        </p:nvPicPr>
        <p:blipFill>
          <a:blip r:embed="rId2"/>
          <a:stretch/>
        </p:blipFill>
        <p:spPr>
          <a:xfrm>
            <a:off x="2191320" y="19080"/>
            <a:ext cx="483732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 194"/>
          <p:cNvPicPr/>
          <p:nvPr/>
        </p:nvPicPr>
        <p:blipFill>
          <a:blip r:embed="rId2"/>
          <a:stretch/>
        </p:blipFill>
        <p:spPr>
          <a:xfrm>
            <a:off x="2426400" y="19080"/>
            <a:ext cx="436716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age 195"/>
          <p:cNvPicPr/>
          <p:nvPr/>
        </p:nvPicPr>
        <p:blipFill>
          <a:blip r:embed="rId2"/>
          <a:stretch/>
        </p:blipFill>
        <p:spPr>
          <a:xfrm>
            <a:off x="1815480" y="19080"/>
            <a:ext cx="558900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age 196"/>
          <p:cNvPicPr/>
          <p:nvPr/>
        </p:nvPicPr>
        <p:blipFill>
          <a:blip r:embed="rId2"/>
          <a:stretch/>
        </p:blipFill>
        <p:spPr>
          <a:xfrm>
            <a:off x="-1800" y="-3600"/>
            <a:ext cx="91436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 197"/>
          <p:cNvPicPr/>
          <p:nvPr/>
        </p:nvPicPr>
        <p:blipFill>
          <a:blip r:embed="rId2"/>
          <a:stretch/>
        </p:blipFill>
        <p:spPr>
          <a:xfrm>
            <a:off x="-1800" y="79200"/>
            <a:ext cx="9143640" cy="6692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9" name="Table 1"/>
          <p:cNvGraphicFramePr/>
          <p:nvPr/>
        </p:nvGraphicFramePr>
        <p:xfrm>
          <a:off x="1043640" y="692640"/>
          <a:ext cx="6234480" cy="5027676"/>
        </p:xfrm>
        <a:graphic>
          <a:graphicData uri="http://schemas.openxmlformats.org/drawingml/2006/table">
            <a:tbl>
              <a:tblPr/>
              <a:tblGrid>
                <a:gridCol w="2096280"/>
                <a:gridCol w="2273040"/>
                <a:gridCol w="1865160"/>
              </a:tblGrid>
              <a:tr h="1713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Cycle 1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Niveau 1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Reproduire des assemblages par superposition sur le modèle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Niveau 2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Reproduire en posant les pièces à côté du modèle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Niveau 3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S’exercer à reproduire un assemblage de formes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http://locazil.eklablog.com/sequence-assemblage-de-formes-le-tangram-a105609416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2120" marR="42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Cycle 2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Travail en autonomie avec feuille de route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Niveau 1, 2, 3, 4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600" b="0" strike="noStrike" spc="-1">
                          <a:solidFill>
                            <a:srgbClr val="31636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Verdana"/>
                          <a:ea typeface="Calibri"/>
                        </a:rPr>
                        <a:t>Les fiches de niveau 1: mod</a:t>
                      </a:r>
                      <a:r>
                        <a:rPr lang="fr-FR" sz="700" b="0" strike="noStrike" spc="-1">
                          <a:solidFill>
                            <a:srgbClr val="31636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Verdana"/>
                          <a:ea typeface="Calibri"/>
                        </a:rPr>
                        <a:t>èle en taille</a:t>
                      </a:r>
                      <a:r>
                        <a:rPr lang="fr-FR" sz="600" b="0" strike="noStrike" spc="-1">
                          <a:solidFill>
                            <a:srgbClr val="31636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Verdana"/>
                          <a:ea typeface="Calibri"/>
                        </a:rPr>
                        <a:t> réelle avec contour des pièces </a:t>
                      </a:r>
                      <a:endParaRPr lang="fr-FR" sz="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600" b="0" strike="noStrike" spc="-1">
                          <a:solidFill>
                            <a:srgbClr val="31636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Verdana"/>
                          <a:ea typeface="Calibri"/>
                        </a:rPr>
                        <a:t>Les fiches de niveau 2: le modèle est réduit, tous les contours sont tracés </a:t>
                      </a: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 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600" b="0" strike="noStrike" spc="-1">
                          <a:solidFill>
                            <a:srgbClr val="31636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Verdana"/>
                          <a:ea typeface="Calibri"/>
                        </a:rPr>
                        <a:t>Les fiches de niveau 3: Le modèle est réduit, quelques contours sont effacés </a:t>
                      </a:r>
                      <a:endParaRPr lang="fr-FR" sz="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600" b="0" strike="noStrike" spc="-1">
                          <a:solidFill>
                            <a:srgbClr val="31636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Verdana"/>
                          <a:ea typeface="Calibri"/>
                        </a:rPr>
                        <a:t> Les fiches de niveau 4: le modèle est réduit, tous les contours sont effacés </a:t>
                      </a: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 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http://www.ecoledejulie.fr/tangram-a4617284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2120" marR="42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Cycle 3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- Découverte du tangram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- Construire une figure à partir d'un programme de construction 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- Reconnaître des figures en ayant recours aux propriétés : parallélogramme, carré, triangle rectangle isocèle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u="sng" strike="noStrike" spc="-1">
                          <a:solidFill>
                            <a:srgbClr val="0000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  <a:hlinkClick r:id="rId2"/>
                        </a:rPr>
                        <a:t>https://www2.espe.u-bourgogne.fr/doc/memoire/mem2006/06_05STA00739.pdf</a:t>
                      </a: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 (page 31)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Activité 1 : Construction de son propre tangram.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2120" marR="42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61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Langage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Nommer et désigner les formes connues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Lexique utilisé : les noms des formes, verbe (poser, ..) le lexique spatial (en dessous, à côté de , …)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2120" marR="42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Distinguer des figures planes (carré, triangle), de manière perceptive, parmi d'autres figures planes. 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- Percevoir les formes dans différentes positions : triangle, carré, parallélogramme. 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- Faire preuve de créativité pour inventer des silhouettes.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- Décomposer une figure complexe en figures simples. 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- Identifier et nommer des figures.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 Utiliser le vocabulaire approprié.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https://www2.espe.u-bourgogne.fr/doc/memoire/mem2006/06_05STA00739.pdf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2120" marR="42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Travail en autonomie, 25 fiches réparties sur 4 niveaux différents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http://j-ai-reve-que.eklablog.fr/atelier-tangrams-a39564838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2120" marR="42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1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Brevet possible à passer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En GS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Niveau 1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Figures à reproduire avec contours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Niveau 2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Figures à reproduire sans contours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http://maternailes.net/brevet/index.php?post/2010/01/27/Tangram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2120" marR="42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rgbClr val="729FCF"/>
                    </a:solidFill>
                  </a:tcPr>
                </a:tc>
              </a:tr>
              <a:tr h="907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Arts plastiques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u="sng" strike="noStrike" spc="-1">
                          <a:solidFill>
                            <a:srgbClr val="0000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  <a:hlinkClick r:id="rId3"/>
                        </a:rPr>
                        <a:t>http://www.charivarialecole.fr/a107176402/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2120" marR="42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2120" marR="42120">
                    <a:lnL w="12240">
                      <a:solidFill>
                        <a:srgbClr val="000000"/>
                      </a:solidFill>
                    </a:lnL>
                    <a:lnT w="12240">
                      <a:solidFill>
                        <a:srgbClr val="000000"/>
                      </a:solidFill>
                    </a:lnT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2120" marR="42120">
                    <a:lnT w="12240">
                      <a:solidFill>
                        <a:srgbClr val="000000"/>
                      </a:solidFill>
                    </a:lnT>
                    <a:noFill/>
                  </a:tcPr>
                </a:tc>
              </a:tr>
              <a:tr h="230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2120" marR="42120">
                    <a:lnT w="12240">
                      <a:solidFill>
                        <a:srgbClr val="000000"/>
                      </a:solidFill>
                    </a:lnT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  <p:pic>
        <p:nvPicPr>
          <p:cNvPr id="200" name="Image 1"/>
          <p:cNvPicPr/>
          <p:nvPr/>
        </p:nvPicPr>
        <p:blipFill>
          <a:blip r:embed="rId4"/>
          <a:stretch/>
        </p:blipFill>
        <p:spPr>
          <a:xfrm>
            <a:off x="1331640" y="4437000"/>
            <a:ext cx="1180800" cy="590040"/>
          </a:xfrm>
          <a:prstGeom prst="rect">
            <a:avLst/>
          </a:prstGeom>
          <a:ln>
            <a:noFill/>
          </a:ln>
        </p:spPr>
      </p:pic>
      <p:sp>
        <p:nvSpPr>
          <p:cNvPr id="201" name="CustomShape 2"/>
          <p:cNvSpPr/>
          <p:nvPr/>
        </p:nvSpPr>
        <p:spPr>
          <a:xfrm>
            <a:off x="755640" y="332640"/>
            <a:ext cx="46080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Aller plus loin, avec les 3 cycles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Shape 1"/>
          <p:cNvSpPr txBox="1"/>
          <p:nvPr/>
        </p:nvSpPr>
        <p:spPr>
          <a:xfrm>
            <a:off x="457200" y="274680"/>
            <a:ext cx="40424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fr-FR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Les règles du jeu</a:t>
            </a:r>
          </a:p>
        </p:txBody>
      </p:sp>
      <p:sp>
        <p:nvSpPr>
          <p:cNvPr id="173" name="TextShape 2"/>
          <p:cNvSpPr txBox="1"/>
          <p:nvPr/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 tangram obéit à une règle précise → une figure doit toujours être constituée des sept polygones. 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 plus, si toutes les pièces doivent être utilisées, elles ne peuvent être que juxtaposées et non superposées. 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fr-F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Les silhouettes à reproduire représentent des personnages, des figures géométriques, les lettres de l’alphabet, des objets, des animaux… 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l'heure actuelle, on en dénombre plus de deux mille. </a:t>
            </a:r>
          </a:p>
        </p:txBody>
      </p:sp>
      <p:sp>
        <p:nvSpPr>
          <p:cNvPr id="174" name="TextShape 3"/>
          <p:cNvSpPr txBox="1"/>
          <p:nvPr/>
        </p:nvSpPr>
        <p:spPr>
          <a:xfrm>
            <a:off x="4644000" y="1340640"/>
            <a:ext cx="4038120" cy="48135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40000" lnSpcReduction="20000"/>
          </a:bodyPr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 puzzle de Pythagore : Comme pour le </a:t>
            </a:r>
            <a:r>
              <a:rPr lang="fr-FR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tangram</a:t>
            </a:r>
            <a:r>
              <a:rPr lang="fr-FR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le jeu se pratique avec sept pièces, et ces sept pièces s'assemblent également pour former un carré. Mais on note aussi quelques différences : il y a deux carrés au lieu d'un seul ; il y a quatre triangles au </a:t>
            </a:r>
            <a:r>
              <a:rPr lang="fr-FR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lieu de cinq ; le parallélogramme est plus grand. </a:t>
            </a: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lang="fr-FR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 </a:t>
            </a:r>
            <a:r>
              <a:rPr lang="fr-FR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coeur</a:t>
            </a:r>
            <a:r>
              <a:rPr lang="fr-FR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-brisé : Il est composé de neuf pièces. </a:t>
            </a: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lang="fr-FR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lang="fr-FR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lang="fr-FR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 cercle problématique : Ce puzzle terminé forme un cercle parfait. Il se compose de dix pièces, dont six possèdent un côté courbe, les quatre autres étant des triangles. </a:t>
            </a: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lang="fr-FR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lang="fr-FR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 brise-croix : Comme le </a:t>
            </a:r>
            <a:r>
              <a:rPr lang="fr-FR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tangram</a:t>
            </a:r>
            <a:r>
              <a:rPr lang="fr-FR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ce puzzle est composé de sept pièces qui, assemblées, forment un rectangle.</a:t>
            </a: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lang="fr-FR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lang="fr-FR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Le puzzle de neuf : Comme son nom l'indique, ce puzzle est composé de neuf pièces, dont sept triangles. </a:t>
            </a:r>
          </a:p>
        </p:txBody>
      </p:sp>
      <p:sp>
        <p:nvSpPr>
          <p:cNvPr id="175" name="CustomShape 4"/>
          <p:cNvSpPr/>
          <p:nvPr/>
        </p:nvSpPr>
        <p:spPr>
          <a:xfrm>
            <a:off x="4860000" y="764640"/>
            <a:ext cx="3600000" cy="36468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Des variantes du tangram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age 7"/>
          <p:cNvPicPr/>
          <p:nvPr/>
        </p:nvPicPr>
        <p:blipFill>
          <a:blip r:embed="rId2"/>
          <a:stretch/>
        </p:blipFill>
        <p:spPr>
          <a:xfrm>
            <a:off x="934560" y="700560"/>
            <a:ext cx="7274880" cy="5456880"/>
          </a:xfrm>
          <a:prstGeom prst="rect">
            <a:avLst/>
          </a:prstGeom>
          <a:ln>
            <a:noFill/>
          </a:ln>
        </p:spPr>
      </p:pic>
      <p:sp>
        <p:nvSpPr>
          <p:cNvPr id="177" name="CustomShape 1"/>
          <p:cNvSpPr/>
          <p:nvPr/>
        </p:nvSpPr>
        <p:spPr>
          <a:xfrm>
            <a:off x="539640" y="188640"/>
            <a:ext cx="17280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Exemples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457200" y="274680"/>
            <a:ext cx="8229240" cy="921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Proposition de séances autour du tangram</a:t>
            </a:r>
          </a:p>
        </p:txBody>
      </p:sp>
      <p:sp>
        <p:nvSpPr>
          <p:cNvPr id="179" name="TextShape 2"/>
          <p:cNvSpPr txBox="1"/>
          <p:nvPr/>
        </p:nvSpPr>
        <p:spPr>
          <a:xfrm>
            <a:off x="536403" y="1063190"/>
            <a:ext cx="8070834" cy="5760752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25000" lnSpcReduction="20000"/>
          </a:bodyPr>
          <a:lstStyle/>
          <a:p>
            <a:pPr>
              <a:lnSpc>
                <a:spcPct val="100000"/>
              </a:lnSpc>
              <a:spcBef>
                <a:spcPts val="1120"/>
              </a:spcBef>
            </a:pPr>
            <a:r>
              <a:rPr lang="fr-FR" sz="5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Séance </a:t>
            </a:r>
            <a:r>
              <a:rPr lang="fr-FR" sz="5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</a:t>
            </a:r>
          </a:p>
          <a:p>
            <a:pPr>
              <a:lnSpc>
                <a:spcPct val="100000"/>
              </a:lnSpc>
              <a:spcBef>
                <a:spcPts val="1120"/>
              </a:spcBef>
            </a:pPr>
            <a:r>
              <a:rPr lang="fr-FR" sz="5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Proposée aux Cp</a:t>
            </a:r>
          </a:p>
          <a:p>
            <a:pPr>
              <a:lnSpc>
                <a:spcPct val="100000"/>
              </a:lnSpc>
              <a:spcBef>
                <a:spcPts val="1120"/>
              </a:spcBef>
            </a:pPr>
            <a:r>
              <a:rPr lang="fr-FR" sz="5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Découverte du jeu, manipulation et énonciation des règles vues plus haut.</a:t>
            </a:r>
          </a:p>
          <a:p>
            <a:pPr>
              <a:lnSpc>
                <a:spcPct val="100000"/>
              </a:lnSpc>
              <a:spcBef>
                <a:spcPts val="1120"/>
              </a:spcBef>
            </a:pPr>
            <a:r>
              <a:rPr lang="fr-FR" sz="5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Remarques: Les enfants ont un vécu du </a:t>
            </a:r>
            <a:r>
              <a:rPr lang="fr-FR" sz="5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tangram</a:t>
            </a:r>
            <a:r>
              <a:rPr lang="fr-FR" sz="5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en maternelle, et aucun élève ne superpose les pièces.</a:t>
            </a:r>
          </a:p>
          <a:p>
            <a:pPr>
              <a:lnSpc>
                <a:spcPct val="100000"/>
              </a:lnSpc>
              <a:spcBef>
                <a:spcPts val="1120"/>
              </a:spcBef>
            </a:pPr>
            <a:r>
              <a:rPr lang="fr-FR" sz="5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Les enfants créent à leur guise une figure.</a:t>
            </a:r>
          </a:p>
          <a:p>
            <a:pPr>
              <a:lnSpc>
                <a:spcPct val="100000"/>
              </a:lnSpc>
              <a:spcBef>
                <a:spcPts val="1120"/>
              </a:spcBef>
            </a:pPr>
            <a:endParaRPr lang="fr-FR" sz="3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  <a:spcBef>
                <a:spcPts val="1120"/>
              </a:spcBef>
            </a:pPr>
            <a:r>
              <a:rPr lang="fr-FR" sz="5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Séance 2</a:t>
            </a:r>
          </a:p>
          <a:p>
            <a:pPr>
              <a:lnSpc>
                <a:spcPct val="100000"/>
              </a:lnSpc>
              <a:spcBef>
                <a:spcPts val="1120"/>
              </a:spcBef>
            </a:pPr>
            <a:r>
              <a:rPr lang="fr-FR" sz="5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Tri des pièces, en regroupant ensemble les pièces qui se ressemblent.</a:t>
            </a:r>
          </a:p>
          <a:p>
            <a:pPr>
              <a:lnSpc>
                <a:spcPct val="100000"/>
              </a:lnSpc>
              <a:spcBef>
                <a:spcPts val="1120"/>
              </a:spcBef>
            </a:pPr>
            <a:r>
              <a:rPr lang="fr-FR" sz="5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Remarque: certains Cp restent perplexes devant la tâche de classement et sont tentés de réunir les pièces qui sont de couleur identique. </a:t>
            </a:r>
          </a:p>
          <a:p>
            <a:pPr>
              <a:lnSpc>
                <a:spcPct val="100000"/>
              </a:lnSpc>
              <a:spcBef>
                <a:spcPts val="1120"/>
              </a:spcBef>
            </a:pPr>
            <a:r>
              <a:rPr lang="fr-FR" sz="5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L’objectif est d’obtenir 2 ou 3 familles (une famille avec les triangles et les quadrilatères/ ou une famille avec les triangles, une avec le carré, et une autre avec le </a:t>
            </a:r>
            <a:r>
              <a:rPr lang="fr-FR" sz="5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parallèlogramme</a:t>
            </a:r>
            <a:r>
              <a:rPr lang="fr-FR" sz="5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)</a:t>
            </a:r>
          </a:p>
          <a:p>
            <a:pPr>
              <a:lnSpc>
                <a:spcPct val="100000"/>
              </a:lnSpc>
              <a:spcBef>
                <a:spcPts val="1120"/>
              </a:spcBef>
            </a:pPr>
            <a:r>
              <a:rPr lang="fr-FR" sz="5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Recouvrir des figures en utilisant deux pièces </a:t>
            </a:r>
            <a:r>
              <a:rPr lang="fr-FR" sz="56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Fiche 1, Le </a:t>
            </a:r>
            <a:r>
              <a:rPr lang="fr-FR" sz="56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tangram</a:t>
            </a:r>
            <a:r>
              <a:rPr lang="fr-FR" sz="56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fr-FR" sz="56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Celda</a:t>
            </a:r>
            <a:endParaRPr lang="fr-FR" sz="5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  <a:spcBef>
                <a:spcPts val="1120"/>
              </a:spcBef>
            </a:pPr>
            <a:endParaRPr lang="fr-F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  <a:spcBef>
                <a:spcPts val="1120"/>
              </a:spcBef>
            </a:pPr>
            <a:r>
              <a:rPr lang="fr-FR" sz="5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Séance </a:t>
            </a:r>
            <a:r>
              <a:rPr lang="fr-FR" sz="5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 Evaluation</a:t>
            </a:r>
          </a:p>
          <a:p>
            <a:pPr>
              <a:lnSpc>
                <a:spcPct val="100000"/>
              </a:lnSpc>
              <a:spcBef>
                <a:spcPts val="1120"/>
              </a:spcBef>
            </a:pPr>
            <a:r>
              <a:rPr lang="fr-FR" sz="5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Cp : Former le carré modèle avec les pièces du </a:t>
            </a:r>
            <a:r>
              <a:rPr lang="fr-FR" sz="5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trangram</a:t>
            </a:r>
            <a:r>
              <a:rPr lang="fr-FR" sz="5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(le modèle est affiché au tableau) </a:t>
            </a:r>
          </a:p>
          <a:p>
            <a:pPr>
              <a:lnSpc>
                <a:spcPct val="100000"/>
              </a:lnSpc>
              <a:spcBef>
                <a:spcPts val="1120"/>
              </a:spcBef>
            </a:pPr>
            <a:r>
              <a:rPr lang="fr-FR" sz="5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Aide dans un deuxième temps pour les enfants qui n’ont pas réussi, avec le modèle sur leur bureau. Pour certains élèves, c’est très compliqué s’il s’agit de retourner des pièces. </a:t>
            </a:r>
          </a:p>
          <a:p>
            <a:pPr>
              <a:lnSpc>
                <a:spcPct val="100000"/>
              </a:lnSpc>
              <a:spcBef>
                <a:spcPts val="1120"/>
              </a:spcBef>
            </a:pPr>
            <a:r>
              <a:rPr lang="fr-FR" sz="5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Ce1 : Idem mais sans poser, modèle au tableau possible</a:t>
            </a:r>
          </a:p>
          <a:p>
            <a:pPr>
              <a:lnSpc>
                <a:spcPct val="100000"/>
              </a:lnSpc>
              <a:spcBef>
                <a:spcPts val="1120"/>
              </a:spcBef>
            </a:pPr>
            <a:r>
              <a:rPr lang="fr-FR" sz="5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Ce2 : Refaire le carré du </a:t>
            </a:r>
            <a:r>
              <a:rPr lang="fr-FR" sz="5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tangram</a:t>
            </a:r>
            <a:r>
              <a:rPr lang="fr-FR" sz="5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sans modèle (juste le contour)</a:t>
            </a:r>
          </a:p>
          <a:p>
            <a:pPr>
              <a:lnSpc>
                <a:spcPct val="100000"/>
              </a:lnSpc>
              <a:spcBef>
                <a:spcPts val="1120"/>
              </a:spcBef>
            </a:pPr>
            <a:endParaRPr lang="fr-FR" sz="5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  <a:spcBef>
                <a:spcPts val="1120"/>
              </a:spcBef>
            </a:pPr>
            <a:endParaRPr lang="fr-FR" sz="5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  <a:spcBef>
                <a:spcPts val="1120"/>
              </a:spcBef>
            </a:pPr>
            <a:endParaRPr lang="fr-FR" sz="5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  <a:spcBef>
                <a:spcPts val="1120"/>
              </a:spcBef>
            </a:pPr>
            <a:endParaRPr lang="fr-FR" sz="5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  <a:spcBef>
                <a:spcPts val="1120"/>
              </a:spcBef>
            </a:pPr>
            <a:endParaRPr lang="fr-FR" sz="5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fr-FR" sz="5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fr-FR" sz="5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395640" y="332640"/>
            <a:ext cx="7992360" cy="663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Séance 4</a:t>
            </a:r>
            <a:endParaRPr lang="fr-FR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Différenciation en fonction des difficultés repérées lors la précédente séance </a:t>
            </a:r>
            <a:endParaRPr lang="fr-FR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Puzzle activité </a:t>
            </a:r>
            <a:r>
              <a:rPr lang="fr-FR" sz="14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Fiche 2</a:t>
            </a:r>
            <a:endParaRPr lang="fr-FR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Différentes fiches proposées par « L’école de Petite Julie »</a:t>
            </a:r>
            <a:endParaRPr lang="fr-FR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Travail en autonomie avec feuille de route</a:t>
            </a:r>
            <a:endParaRPr lang="fr-FR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Niveau 1, 2, 3, 4</a:t>
            </a:r>
            <a:endParaRPr lang="fr-FR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Les fiches de niveau 1: modèle en taille réelle avec contour des pièces </a:t>
            </a:r>
            <a:endParaRPr lang="fr-FR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Les fiches de niveau 2: le modèle est réduit, tous les contours sont tracés  </a:t>
            </a:r>
            <a:endParaRPr lang="fr-FR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Les fiches de niveau 3: Le modèle est réduit, quelques contours sont effacés </a:t>
            </a:r>
            <a:endParaRPr lang="fr-FR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Les fiches de niveau 4: le modèle est réduit, tous les contours sont effacés  </a:t>
            </a:r>
            <a:endParaRPr lang="fr-FR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http://www.ecoledejulie.fr/tangram-a4617284</a:t>
            </a:r>
            <a:endParaRPr lang="fr-FR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Séance 5</a:t>
            </a:r>
            <a:endParaRPr lang="fr-FR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Réinvestissement + maîtrise du vocabulaire</a:t>
            </a:r>
            <a:endParaRPr lang="fr-FR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Acquisition des propriétés des figures</a:t>
            </a:r>
            <a:endParaRPr lang="fr-FR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Séance 6</a:t>
            </a:r>
            <a:endParaRPr lang="fr-FR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Casse-tête chinois, situation problème </a:t>
            </a:r>
            <a:r>
              <a:rPr lang="fr-FR" sz="14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Fiche 3 et 4</a:t>
            </a:r>
            <a:endParaRPr lang="fr-FR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Séance 7</a:t>
            </a:r>
            <a:endParaRPr lang="fr-FR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Créer son </a:t>
            </a:r>
            <a:r>
              <a:rPr lang="fr-FR" sz="1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tangram</a:t>
            </a:r>
            <a:r>
              <a:rPr lang="fr-FR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et le présenter aux autres</a:t>
            </a:r>
            <a:endParaRPr lang="fr-FR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Séance 8 : Evaluation </a:t>
            </a:r>
            <a:endParaRPr lang="fr-FR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Silhouette à refaire + </a:t>
            </a:r>
            <a:r>
              <a:rPr lang="fr-FR" sz="14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capture </a:t>
            </a:r>
            <a:r>
              <a:rPr lang="fr-FR" sz="1400" b="0" strike="noStrike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d’écran</a:t>
            </a:r>
          </a:p>
          <a:p>
            <a:pPr>
              <a:lnSpc>
                <a:spcPct val="100000"/>
              </a:lnSpc>
            </a:pPr>
            <a:endParaRPr lang="fr-FR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Séance 9</a:t>
            </a:r>
            <a:endParaRPr lang="fr-FR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Créer sa propre silhouette/Utilisation possible en Arts Plastiques</a:t>
            </a:r>
            <a:endParaRPr lang="fr-FR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age 1"/>
          <p:cNvPicPr/>
          <p:nvPr/>
        </p:nvPicPr>
        <p:blipFill>
          <a:blip r:embed="rId2"/>
          <a:stretch/>
        </p:blipFill>
        <p:spPr>
          <a:xfrm>
            <a:off x="2440440" y="9000"/>
            <a:ext cx="4263120" cy="6840000"/>
          </a:xfrm>
          <a:prstGeom prst="rect">
            <a:avLst/>
          </a:prstGeom>
          <a:ln>
            <a:noFill/>
          </a:ln>
        </p:spPr>
      </p:pic>
      <p:sp>
        <p:nvSpPr>
          <p:cNvPr id="182" name="CustomShape 1"/>
          <p:cNvSpPr/>
          <p:nvPr/>
        </p:nvSpPr>
        <p:spPr>
          <a:xfrm>
            <a:off x="467640" y="476640"/>
            <a:ext cx="1439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Fiche 1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 1"/>
          <p:cNvPicPr/>
          <p:nvPr/>
        </p:nvPicPr>
        <p:blipFill>
          <a:blip r:embed="rId2"/>
          <a:stretch/>
        </p:blipFill>
        <p:spPr>
          <a:xfrm>
            <a:off x="1835640" y="548640"/>
            <a:ext cx="5396040" cy="5593320"/>
          </a:xfrm>
          <a:prstGeom prst="rect">
            <a:avLst/>
          </a:prstGeom>
          <a:ln>
            <a:noFill/>
          </a:ln>
        </p:spPr>
      </p:pic>
      <p:sp>
        <p:nvSpPr>
          <p:cNvPr id="184" name="CustomShape 1"/>
          <p:cNvSpPr/>
          <p:nvPr/>
        </p:nvSpPr>
        <p:spPr>
          <a:xfrm>
            <a:off x="323640" y="404640"/>
            <a:ext cx="1295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Fiche 2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 1"/>
          <p:cNvPicPr/>
          <p:nvPr/>
        </p:nvPicPr>
        <p:blipFill>
          <a:blip r:embed="rId2"/>
          <a:stretch/>
        </p:blipFill>
        <p:spPr>
          <a:xfrm>
            <a:off x="2319480" y="0"/>
            <a:ext cx="4505040" cy="6857640"/>
          </a:xfrm>
          <a:prstGeom prst="rect">
            <a:avLst/>
          </a:prstGeom>
          <a:ln>
            <a:noFill/>
          </a:ln>
        </p:spPr>
      </p:pic>
      <p:sp>
        <p:nvSpPr>
          <p:cNvPr id="186" name="CustomShape 1"/>
          <p:cNvSpPr/>
          <p:nvPr/>
        </p:nvSpPr>
        <p:spPr>
          <a:xfrm>
            <a:off x="323640" y="332640"/>
            <a:ext cx="1511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Fiche 3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 1"/>
          <p:cNvPicPr/>
          <p:nvPr/>
        </p:nvPicPr>
        <p:blipFill>
          <a:blip r:embed="rId2"/>
          <a:stretch/>
        </p:blipFill>
        <p:spPr>
          <a:xfrm>
            <a:off x="2256840" y="0"/>
            <a:ext cx="4629960" cy="6857640"/>
          </a:xfrm>
          <a:prstGeom prst="rect">
            <a:avLst/>
          </a:prstGeom>
          <a:ln>
            <a:noFill/>
          </a:ln>
        </p:spPr>
      </p:pic>
      <p:sp>
        <p:nvSpPr>
          <p:cNvPr id="188" name="CustomShape 1"/>
          <p:cNvSpPr/>
          <p:nvPr/>
        </p:nvSpPr>
        <p:spPr>
          <a:xfrm>
            <a:off x="303840" y="260640"/>
            <a:ext cx="1944000" cy="118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Feuille de route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Travail en autonomie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</TotalTime>
  <Words>821</Words>
  <Application>Microsoft Office PowerPoint</Application>
  <PresentationFormat>Affichage à l'écran (4:3)</PresentationFormat>
  <Paragraphs>153</Paragraphs>
  <Slides>19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4</vt:i4>
      </vt:variant>
      <vt:variant>
        <vt:lpstr>Titres des diapositives</vt:lpstr>
      </vt:variant>
      <vt:variant>
        <vt:i4>19</vt:i4>
      </vt:variant>
    </vt:vector>
  </HeadingPairs>
  <TitlesOfParts>
    <vt:vector size="23" baseType="lpstr">
      <vt:lpstr>Office Theme</vt:lpstr>
      <vt:lpstr>Office Theme</vt:lpstr>
      <vt:lpstr>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noël</dc:creator>
  <cp:lastModifiedBy>noël</cp:lastModifiedBy>
  <cp:revision>16</cp:revision>
  <dcterms:created xsi:type="dcterms:W3CDTF">2017-05-14T18:26:37Z</dcterms:created>
  <dcterms:modified xsi:type="dcterms:W3CDTF">2017-05-31T04:35:29Z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Affichage à l'écran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12</vt:i4>
  </property>
</Properties>
</file>