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handoutMasterIdLst>
    <p:handoutMasterId r:id="rId14"/>
  </p:handoutMasterIdLst>
  <p:sldIdLst>
    <p:sldId id="256" r:id="rId2"/>
    <p:sldId id="313" r:id="rId3"/>
    <p:sldId id="257" r:id="rId4"/>
    <p:sldId id="304" r:id="rId5"/>
    <p:sldId id="305" r:id="rId6"/>
    <p:sldId id="258" r:id="rId7"/>
    <p:sldId id="306" r:id="rId8"/>
    <p:sldId id="310" r:id="rId9"/>
    <p:sldId id="311" r:id="rId10"/>
    <p:sldId id="309" r:id="rId11"/>
    <p:sldId id="269" r:id="rId12"/>
    <p:sldId id="312" r:id="rId13"/>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a:srgbClr val="000000"/>
    <a:srgbClr val="0000FF"/>
    <a:srgbClr val="FF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80" d="100"/>
          <a:sy n="80" d="100"/>
        </p:scale>
        <p:origin x="-210"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dirty="0"/>
          </a:p>
        </p:txBody>
      </p:sp>
      <p:sp>
        <p:nvSpPr>
          <p:cNvPr id="3" name="Espace réservé de la date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FA9F6F79-9289-4042-8822-CA47F547790B}" type="datetimeFigureOut">
              <a:rPr lang="fr-FR" smtClean="0"/>
              <a:pPr/>
              <a:t>23/11/2016</a:t>
            </a:fld>
            <a:endParaRPr lang="fr-FR" dirty="0"/>
          </a:p>
        </p:txBody>
      </p:sp>
      <p:sp>
        <p:nvSpPr>
          <p:cNvPr id="4" name="Espace réservé du pied de page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dirty="0"/>
          </a:p>
        </p:txBody>
      </p:sp>
      <p:sp>
        <p:nvSpPr>
          <p:cNvPr id="5" name="Espace réservé du numéro de diapositive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A4CBDCDC-C3FF-4920-8C3F-BD750C00E0C2}" type="slidenum">
              <a:rPr lang="fr-FR" smtClean="0"/>
              <a:pPr/>
              <a:t>‹N°›</a:t>
            </a:fld>
            <a:endParaRPr lang="fr-FR" dirty="0"/>
          </a:p>
        </p:txBody>
      </p:sp>
    </p:spTree>
    <p:extLst>
      <p:ext uri="{BB962C8B-B14F-4D97-AF65-F5344CB8AC3E}">
        <p14:creationId xmlns:p14="http://schemas.microsoft.com/office/powerpoint/2010/main" val="757462152"/>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bg>
      <p:bgRef idx="1002">
        <a:schemeClr val="bg2"/>
      </p:bgRef>
    </p:bg>
    <p:spTree>
      <p:nvGrpSpPr>
        <p:cNvPr id="1" name=""/>
        <p:cNvGrpSpPr/>
        <p:nvPr/>
      </p:nvGrpSpPr>
      <p:grpSpPr>
        <a:xfrm>
          <a:off x="0" y="0"/>
          <a:ext cx="0" cy="0"/>
          <a:chOff x="0" y="0"/>
          <a:chExt cx="0" cy="0"/>
        </a:xfrm>
      </p:grpSpPr>
      <p:sp>
        <p:nvSpPr>
          <p:cNvPr id="9" name="Titr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fr-FR" smtClean="0"/>
              <a:t>Cliquez pour modifier le style du titre</a:t>
            </a:r>
            <a:endParaRPr kumimoji="0" lang="en-US"/>
          </a:p>
        </p:txBody>
      </p:sp>
      <p:sp>
        <p:nvSpPr>
          <p:cNvPr id="17" name="Sous-titr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smtClean="0"/>
              <a:t>Cliquez pour modifier le style des sous-titres du masque</a:t>
            </a:r>
            <a:endParaRPr kumimoji="0" lang="en-US"/>
          </a:p>
        </p:txBody>
      </p:sp>
      <p:sp>
        <p:nvSpPr>
          <p:cNvPr id="30" name="Espace réservé de la date 29"/>
          <p:cNvSpPr>
            <a:spLocks noGrp="1"/>
          </p:cNvSpPr>
          <p:nvPr>
            <p:ph type="dt" sz="half" idx="10"/>
          </p:nvPr>
        </p:nvSpPr>
        <p:spPr/>
        <p:txBody>
          <a:bodyPr/>
          <a:lstStyle/>
          <a:p>
            <a:fld id="{4DB4715C-E19C-4030-9132-8AA7F2344C8A}" type="datetimeFigureOut">
              <a:rPr lang="fr-FR" smtClean="0"/>
              <a:pPr/>
              <a:t>23/11/2016</a:t>
            </a:fld>
            <a:endParaRPr lang="fr-FR" dirty="0"/>
          </a:p>
        </p:txBody>
      </p:sp>
      <p:sp>
        <p:nvSpPr>
          <p:cNvPr id="19" name="Espace réservé du pied de page 18"/>
          <p:cNvSpPr>
            <a:spLocks noGrp="1"/>
          </p:cNvSpPr>
          <p:nvPr>
            <p:ph type="ftr" sz="quarter" idx="11"/>
          </p:nvPr>
        </p:nvSpPr>
        <p:spPr/>
        <p:txBody>
          <a:bodyPr/>
          <a:lstStyle/>
          <a:p>
            <a:endParaRPr lang="fr-FR" dirty="0"/>
          </a:p>
        </p:txBody>
      </p:sp>
      <p:sp>
        <p:nvSpPr>
          <p:cNvPr id="27" name="Espace réservé du numéro de diapositive 26"/>
          <p:cNvSpPr>
            <a:spLocks noGrp="1"/>
          </p:cNvSpPr>
          <p:nvPr>
            <p:ph type="sldNum" sz="quarter" idx="12"/>
          </p:nvPr>
        </p:nvSpPr>
        <p:spPr/>
        <p:txBody>
          <a:bodyPr/>
          <a:lstStyle/>
          <a:p>
            <a:fld id="{6B4886F1-714A-4CC6-90F4-D81443D33362}" type="slidenum">
              <a:rPr lang="fr-FR" smtClean="0"/>
              <a:pPr/>
              <a:t>‹N°›</a:t>
            </a:fld>
            <a:endParaRPr lang="fr-FR"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4DB4715C-E19C-4030-9132-8AA7F2344C8A}" type="datetimeFigureOut">
              <a:rPr lang="fr-FR" smtClean="0"/>
              <a:pPr/>
              <a:t>23/11/2016</a:t>
            </a:fld>
            <a:endParaRPr lang="fr-FR" dirty="0"/>
          </a:p>
        </p:txBody>
      </p:sp>
      <p:sp>
        <p:nvSpPr>
          <p:cNvPr id="5" name="Espace réservé du pied de page 4"/>
          <p:cNvSpPr>
            <a:spLocks noGrp="1"/>
          </p:cNvSpPr>
          <p:nvPr>
            <p:ph type="ftr" sz="quarter" idx="11"/>
          </p:nvPr>
        </p:nvSpPr>
        <p:spPr/>
        <p:txBody>
          <a:bodyPr/>
          <a:lstStyle/>
          <a:p>
            <a:endParaRPr lang="fr-FR" dirty="0"/>
          </a:p>
        </p:txBody>
      </p:sp>
      <p:sp>
        <p:nvSpPr>
          <p:cNvPr id="6" name="Espace réservé du numéro de diapositive 5"/>
          <p:cNvSpPr>
            <a:spLocks noGrp="1"/>
          </p:cNvSpPr>
          <p:nvPr>
            <p:ph type="sldNum" sz="quarter" idx="12"/>
          </p:nvPr>
        </p:nvSpPr>
        <p:spPr/>
        <p:txBody>
          <a:bodyPr/>
          <a:lstStyle/>
          <a:p>
            <a:fld id="{6B4886F1-714A-4CC6-90F4-D81443D33362}" type="slidenum">
              <a:rPr lang="fr-FR" smtClean="0"/>
              <a:pPr/>
              <a:t>‹N°›</a:t>
            </a:fld>
            <a:endParaRPr lang="fr-FR"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914401"/>
            <a:ext cx="2057400" cy="5211763"/>
          </a:xfrm>
        </p:spPr>
        <p:txBody>
          <a:bodyPr vert="eaVer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457200" y="914401"/>
            <a:ext cx="6019800" cy="5211763"/>
          </a:xfrm>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4DB4715C-E19C-4030-9132-8AA7F2344C8A}" type="datetimeFigureOut">
              <a:rPr lang="fr-FR" smtClean="0"/>
              <a:pPr/>
              <a:t>23/11/2016</a:t>
            </a:fld>
            <a:endParaRPr lang="fr-FR" dirty="0"/>
          </a:p>
        </p:txBody>
      </p:sp>
      <p:sp>
        <p:nvSpPr>
          <p:cNvPr id="5" name="Espace réservé du pied de page 4"/>
          <p:cNvSpPr>
            <a:spLocks noGrp="1"/>
          </p:cNvSpPr>
          <p:nvPr>
            <p:ph type="ftr" sz="quarter" idx="11"/>
          </p:nvPr>
        </p:nvSpPr>
        <p:spPr/>
        <p:txBody>
          <a:bodyPr/>
          <a:lstStyle/>
          <a:p>
            <a:endParaRPr lang="fr-FR" dirty="0"/>
          </a:p>
        </p:txBody>
      </p:sp>
      <p:sp>
        <p:nvSpPr>
          <p:cNvPr id="6" name="Espace réservé du numéro de diapositive 5"/>
          <p:cNvSpPr>
            <a:spLocks noGrp="1"/>
          </p:cNvSpPr>
          <p:nvPr>
            <p:ph type="sldNum" sz="quarter" idx="12"/>
          </p:nvPr>
        </p:nvSpPr>
        <p:spPr/>
        <p:txBody>
          <a:bodyPr/>
          <a:lstStyle/>
          <a:p>
            <a:fld id="{6B4886F1-714A-4CC6-90F4-D81443D33362}" type="slidenum">
              <a:rPr lang="fr-FR" smtClean="0"/>
              <a:pPr/>
              <a:t>‹N°›</a:t>
            </a:fld>
            <a:endParaRPr lang="fr-F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contenu 2"/>
          <p:cNvSpPr>
            <a:spLocks noGrp="1"/>
          </p:cNvSpPr>
          <p:nvPr>
            <p:ph idx="1"/>
          </p:nvPr>
        </p:nvSpPr>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4DB4715C-E19C-4030-9132-8AA7F2344C8A}" type="datetimeFigureOut">
              <a:rPr lang="fr-FR" smtClean="0"/>
              <a:pPr/>
              <a:t>23/11/2016</a:t>
            </a:fld>
            <a:endParaRPr lang="fr-FR" dirty="0"/>
          </a:p>
        </p:txBody>
      </p:sp>
      <p:sp>
        <p:nvSpPr>
          <p:cNvPr id="5" name="Espace réservé du pied de page 4"/>
          <p:cNvSpPr>
            <a:spLocks noGrp="1"/>
          </p:cNvSpPr>
          <p:nvPr>
            <p:ph type="ftr" sz="quarter" idx="11"/>
          </p:nvPr>
        </p:nvSpPr>
        <p:spPr/>
        <p:txBody>
          <a:bodyPr/>
          <a:lstStyle/>
          <a:p>
            <a:endParaRPr lang="fr-FR" dirty="0"/>
          </a:p>
        </p:txBody>
      </p:sp>
      <p:sp>
        <p:nvSpPr>
          <p:cNvPr id="6" name="Espace réservé du numéro de diapositive 5"/>
          <p:cNvSpPr>
            <a:spLocks noGrp="1"/>
          </p:cNvSpPr>
          <p:nvPr>
            <p:ph type="sldNum" sz="quarter" idx="12"/>
          </p:nvPr>
        </p:nvSpPr>
        <p:spPr/>
        <p:txBody>
          <a:bodyPr/>
          <a:lstStyle/>
          <a:p>
            <a:fld id="{6B4886F1-714A-4CC6-90F4-D81443D33362}" type="slidenum">
              <a:rPr lang="fr-FR" smtClean="0"/>
              <a:pPr/>
              <a:t>‹N°›</a:t>
            </a:fld>
            <a:endParaRPr lang="fr-F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bg>
      <p:bgRef idx="1002">
        <a:schemeClr val="bg2"/>
      </p:bgRef>
    </p:bg>
    <p:spTree>
      <p:nvGrpSpPr>
        <p:cNvPr id="1" name=""/>
        <p:cNvGrpSpPr/>
        <p:nvPr/>
      </p:nvGrpSpPr>
      <p:grpSpPr>
        <a:xfrm>
          <a:off x="0" y="0"/>
          <a:ext cx="0" cy="0"/>
          <a:chOff x="0" y="0"/>
          <a:chExt cx="0" cy="0"/>
        </a:xfrm>
      </p:grpSpPr>
      <p:sp>
        <p:nvSpPr>
          <p:cNvPr id="2" name="Titr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smtClean="0"/>
              <a:t>Cliquez pour modifier les styles du texte du masque</a:t>
            </a:r>
          </a:p>
        </p:txBody>
      </p:sp>
      <p:sp>
        <p:nvSpPr>
          <p:cNvPr id="4" name="Espace réservé de la date 3"/>
          <p:cNvSpPr>
            <a:spLocks noGrp="1"/>
          </p:cNvSpPr>
          <p:nvPr>
            <p:ph type="dt" sz="half" idx="10"/>
          </p:nvPr>
        </p:nvSpPr>
        <p:spPr/>
        <p:txBody>
          <a:bodyPr/>
          <a:lstStyle/>
          <a:p>
            <a:fld id="{4DB4715C-E19C-4030-9132-8AA7F2344C8A}" type="datetimeFigureOut">
              <a:rPr lang="fr-FR" smtClean="0"/>
              <a:pPr/>
              <a:t>23/11/2016</a:t>
            </a:fld>
            <a:endParaRPr lang="fr-FR" dirty="0"/>
          </a:p>
        </p:txBody>
      </p:sp>
      <p:sp>
        <p:nvSpPr>
          <p:cNvPr id="5" name="Espace réservé du pied de page 4"/>
          <p:cNvSpPr>
            <a:spLocks noGrp="1"/>
          </p:cNvSpPr>
          <p:nvPr>
            <p:ph type="ftr" sz="quarter" idx="11"/>
          </p:nvPr>
        </p:nvSpPr>
        <p:spPr/>
        <p:txBody>
          <a:bodyPr/>
          <a:lstStyle/>
          <a:p>
            <a:endParaRPr lang="fr-FR" dirty="0"/>
          </a:p>
        </p:txBody>
      </p:sp>
      <p:sp>
        <p:nvSpPr>
          <p:cNvPr id="6" name="Espace réservé du numéro de diapositive 5"/>
          <p:cNvSpPr>
            <a:spLocks noGrp="1"/>
          </p:cNvSpPr>
          <p:nvPr>
            <p:ph type="sldNum" sz="quarter" idx="12"/>
          </p:nvPr>
        </p:nvSpPr>
        <p:spPr/>
        <p:txBody>
          <a:bodyPr/>
          <a:lstStyle/>
          <a:p>
            <a:fld id="{6B4886F1-714A-4CC6-90F4-D81443D33362}" type="slidenum">
              <a:rPr lang="fr-FR" smtClean="0"/>
              <a:pPr/>
              <a:t>‹N°›</a:t>
            </a:fld>
            <a:endParaRPr lang="fr-FR"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229600" cy="1143000"/>
          </a:xfrm>
        </p:spPr>
        <p:txBody>
          <a:bodyPr/>
          <a:lstStyle/>
          <a:p>
            <a:r>
              <a:rPr kumimoji="0" lang="fr-FR" smtClean="0"/>
              <a:t>Cliquez pour modifier le style du titre</a:t>
            </a:r>
            <a:endParaRPr kumimoji="0" lang="en-US"/>
          </a:p>
        </p:txBody>
      </p:sp>
      <p:sp>
        <p:nvSpPr>
          <p:cNvPr id="3" name="Espace réservé du contenu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u contenu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p>
            <a:fld id="{4DB4715C-E19C-4030-9132-8AA7F2344C8A}" type="datetimeFigureOut">
              <a:rPr lang="fr-FR" smtClean="0"/>
              <a:pPr/>
              <a:t>23/11/2016</a:t>
            </a:fld>
            <a:endParaRPr lang="fr-FR" dirty="0"/>
          </a:p>
        </p:txBody>
      </p:sp>
      <p:sp>
        <p:nvSpPr>
          <p:cNvPr id="6" name="Espace réservé du pied de page 5"/>
          <p:cNvSpPr>
            <a:spLocks noGrp="1"/>
          </p:cNvSpPr>
          <p:nvPr>
            <p:ph type="ftr" sz="quarter" idx="11"/>
          </p:nvPr>
        </p:nvSpPr>
        <p:spPr/>
        <p:txBody>
          <a:bodyPr/>
          <a:lstStyle/>
          <a:p>
            <a:endParaRPr lang="fr-FR" dirty="0"/>
          </a:p>
        </p:txBody>
      </p:sp>
      <p:sp>
        <p:nvSpPr>
          <p:cNvPr id="7" name="Espace réservé du numéro de diapositive 6"/>
          <p:cNvSpPr>
            <a:spLocks noGrp="1"/>
          </p:cNvSpPr>
          <p:nvPr>
            <p:ph type="sldNum" sz="quarter" idx="12"/>
          </p:nvPr>
        </p:nvSpPr>
        <p:spPr/>
        <p:txBody>
          <a:bodyPr/>
          <a:lstStyle/>
          <a:p>
            <a:fld id="{6B4886F1-714A-4CC6-90F4-D81443D33362}" type="slidenum">
              <a:rPr lang="fr-FR" smtClean="0"/>
              <a:pPr/>
              <a:t>‹N°›</a:t>
            </a:fld>
            <a:endParaRPr lang="fr-F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229600" cy="1143000"/>
          </a:xfrm>
        </p:spPr>
        <p:txBody>
          <a:bodyPr tIns="45720" anchor="b"/>
          <a:lstStyle>
            <a:lvl1pPr>
              <a:defRPr/>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4" name="Espace réservé du texte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5" name="Espace réservé du contenu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6" name="Espace réservé du contenu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7" name="Espace réservé de la date 6"/>
          <p:cNvSpPr>
            <a:spLocks noGrp="1"/>
          </p:cNvSpPr>
          <p:nvPr>
            <p:ph type="dt" sz="half" idx="10"/>
          </p:nvPr>
        </p:nvSpPr>
        <p:spPr/>
        <p:txBody>
          <a:bodyPr/>
          <a:lstStyle/>
          <a:p>
            <a:fld id="{4DB4715C-E19C-4030-9132-8AA7F2344C8A}" type="datetimeFigureOut">
              <a:rPr lang="fr-FR" smtClean="0"/>
              <a:pPr/>
              <a:t>23/11/2016</a:t>
            </a:fld>
            <a:endParaRPr lang="fr-FR" dirty="0"/>
          </a:p>
        </p:txBody>
      </p:sp>
      <p:sp>
        <p:nvSpPr>
          <p:cNvPr id="8" name="Espace réservé du pied de page 7"/>
          <p:cNvSpPr>
            <a:spLocks noGrp="1"/>
          </p:cNvSpPr>
          <p:nvPr>
            <p:ph type="ftr" sz="quarter" idx="11"/>
          </p:nvPr>
        </p:nvSpPr>
        <p:spPr/>
        <p:txBody>
          <a:bodyPr/>
          <a:lstStyle/>
          <a:p>
            <a:endParaRPr lang="fr-FR" dirty="0"/>
          </a:p>
        </p:txBody>
      </p:sp>
      <p:sp>
        <p:nvSpPr>
          <p:cNvPr id="9" name="Espace réservé du numéro de diapositive 8"/>
          <p:cNvSpPr>
            <a:spLocks noGrp="1"/>
          </p:cNvSpPr>
          <p:nvPr>
            <p:ph type="sldNum" sz="quarter" idx="12"/>
          </p:nvPr>
        </p:nvSpPr>
        <p:spPr/>
        <p:txBody>
          <a:bodyPr/>
          <a:lstStyle/>
          <a:p>
            <a:fld id="{6B4886F1-714A-4CC6-90F4-D81443D33362}" type="slidenum">
              <a:rPr lang="fr-FR" smtClean="0"/>
              <a:pPr/>
              <a:t>‹N°›</a:t>
            </a:fld>
            <a:endParaRPr lang="fr-FR"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fr-FR" smtClean="0"/>
              <a:t>Cliquez pour modifier le style du titre</a:t>
            </a:r>
            <a:endParaRPr kumimoji="0" lang="en-US"/>
          </a:p>
        </p:txBody>
      </p:sp>
      <p:sp>
        <p:nvSpPr>
          <p:cNvPr id="3" name="Espace réservé de la date 2"/>
          <p:cNvSpPr>
            <a:spLocks noGrp="1"/>
          </p:cNvSpPr>
          <p:nvPr>
            <p:ph type="dt" sz="half" idx="10"/>
          </p:nvPr>
        </p:nvSpPr>
        <p:spPr/>
        <p:txBody>
          <a:bodyPr/>
          <a:lstStyle/>
          <a:p>
            <a:fld id="{4DB4715C-E19C-4030-9132-8AA7F2344C8A}" type="datetimeFigureOut">
              <a:rPr lang="fr-FR" smtClean="0"/>
              <a:pPr/>
              <a:t>23/11/2016</a:t>
            </a:fld>
            <a:endParaRPr lang="fr-FR" dirty="0"/>
          </a:p>
        </p:txBody>
      </p:sp>
      <p:sp>
        <p:nvSpPr>
          <p:cNvPr id="4" name="Espace réservé du pied de page 3"/>
          <p:cNvSpPr>
            <a:spLocks noGrp="1"/>
          </p:cNvSpPr>
          <p:nvPr>
            <p:ph type="ftr" sz="quarter" idx="11"/>
          </p:nvPr>
        </p:nvSpPr>
        <p:spPr/>
        <p:txBody>
          <a:bodyPr/>
          <a:lstStyle/>
          <a:p>
            <a:endParaRPr lang="fr-FR" dirty="0"/>
          </a:p>
        </p:txBody>
      </p:sp>
      <p:sp>
        <p:nvSpPr>
          <p:cNvPr id="5" name="Espace réservé du numéro de diapositive 4"/>
          <p:cNvSpPr>
            <a:spLocks noGrp="1"/>
          </p:cNvSpPr>
          <p:nvPr>
            <p:ph type="sldNum" sz="quarter" idx="12"/>
          </p:nvPr>
        </p:nvSpPr>
        <p:spPr/>
        <p:txBody>
          <a:bodyPr/>
          <a:lstStyle/>
          <a:p>
            <a:fld id="{6B4886F1-714A-4CC6-90F4-D81443D33362}" type="slidenum">
              <a:rPr lang="fr-FR" smtClean="0"/>
              <a:pPr/>
              <a:t>‹N°›</a:t>
            </a:fld>
            <a:endParaRPr lang="fr-F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4DB4715C-E19C-4030-9132-8AA7F2344C8A}" type="datetimeFigureOut">
              <a:rPr lang="fr-FR" smtClean="0"/>
              <a:pPr/>
              <a:t>23/11/2016</a:t>
            </a:fld>
            <a:endParaRPr lang="fr-FR" dirty="0"/>
          </a:p>
        </p:txBody>
      </p:sp>
      <p:sp>
        <p:nvSpPr>
          <p:cNvPr id="3" name="Espace réservé du pied de page 2"/>
          <p:cNvSpPr>
            <a:spLocks noGrp="1"/>
          </p:cNvSpPr>
          <p:nvPr>
            <p:ph type="ftr" sz="quarter" idx="11"/>
          </p:nvPr>
        </p:nvSpPr>
        <p:spPr/>
        <p:txBody>
          <a:bodyPr/>
          <a:lstStyle/>
          <a:p>
            <a:endParaRPr lang="fr-FR" dirty="0"/>
          </a:p>
        </p:txBody>
      </p:sp>
      <p:sp>
        <p:nvSpPr>
          <p:cNvPr id="4" name="Espace réservé du numéro de diapositive 3"/>
          <p:cNvSpPr>
            <a:spLocks noGrp="1"/>
          </p:cNvSpPr>
          <p:nvPr>
            <p:ph type="sldNum" sz="quarter" idx="12"/>
          </p:nvPr>
        </p:nvSpPr>
        <p:spPr/>
        <p:txBody>
          <a:bodyPr/>
          <a:lstStyle/>
          <a:p>
            <a:fld id="{6B4886F1-714A-4CC6-90F4-D81443D33362}" type="slidenum">
              <a:rPr lang="fr-FR" smtClean="0"/>
              <a:pPr/>
              <a:t>‹N°›</a:t>
            </a:fld>
            <a:endParaRPr lang="fr-FR"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fr-FR" smtClean="0"/>
              <a:t>Cliquez pour modifier le style du titre</a:t>
            </a:r>
            <a:endParaRPr kumimoji="0" lang="en-US"/>
          </a:p>
        </p:txBody>
      </p:sp>
      <p:sp>
        <p:nvSpPr>
          <p:cNvPr id="3" name="Espace réservé du texte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fr-FR" smtClean="0"/>
              <a:t>Cliquez pour modifier les styles du texte du masque</a:t>
            </a:r>
          </a:p>
        </p:txBody>
      </p:sp>
      <p:sp>
        <p:nvSpPr>
          <p:cNvPr id="4" name="Espace réservé du contenu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p>
            <a:fld id="{4DB4715C-E19C-4030-9132-8AA7F2344C8A}" type="datetimeFigureOut">
              <a:rPr lang="fr-FR" smtClean="0"/>
              <a:pPr/>
              <a:t>23/11/2016</a:t>
            </a:fld>
            <a:endParaRPr lang="fr-FR" dirty="0"/>
          </a:p>
        </p:txBody>
      </p:sp>
      <p:sp>
        <p:nvSpPr>
          <p:cNvPr id="6" name="Espace réservé du pied de page 5"/>
          <p:cNvSpPr>
            <a:spLocks noGrp="1"/>
          </p:cNvSpPr>
          <p:nvPr>
            <p:ph type="ftr" sz="quarter" idx="11"/>
          </p:nvPr>
        </p:nvSpPr>
        <p:spPr/>
        <p:txBody>
          <a:bodyPr/>
          <a:lstStyle/>
          <a:p>
            <a:endParaRPr lang="fr-FR" dirty="0"/>
          </a:p>
        </p:txBody>
      </p:sp>
      <p:sp>
        <p:nvSpPr>
          <p:cNvPr id="7" name="Espace réservé du numéro de diapositive 6"/>
          <p:cNvSpPr>
            <a:spLocks noGrp="1"/>
          </p:cNvSpPr>
          <p:nvPr>
            <p:ph type="sldNum" sz="quarter" idx="12"/>
          </p:nvPr>
        </p:nvSpPr>
        <p:spPr/>
        <p:txBody>
          <a:bodyPr/>
          <a:lstStyle/>
          <a:p>
            <a:fld id="{6B4886F1-714A-4CC6-90F4-D81443D33362}" type="slidenum">
              <a:rPr lang="fr-FR" smtClean="0"/>
              <a:pPr/>
              <a:t>‹N°›</a:t>
            </a:fld>
            <a:endParaRPr lang="fr-FR"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9" name="Rogner et arrondir un rectangle à un seul coin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Triangle rect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r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fr-FR" smtClean="0"/>
              <a:t>Cliquez pour modifier le style du titre</a:t>
            </a:r>
            <a:endParaRPr kumimoji="0" lang="en-US"/>
          </a:p>
        </p:txBody>
      </p:sp>
      <p:sp>
        <p:nvSpPr>
          <p:cNvPr id="4" name="Espace réservé du texte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fr-FR" smtClean="0"/>
              <a:t>Cliquez pour modifier les styles du texte du masque</a:t>
            </a:r>
          </a:p>
        </p:txBody>
      </p:sp>
      <p:sp>
        <p:nvSpPr>
          <p:cNvPr id="5" name="Espace réservé de la date 4"/>
          <p:cNvSpPr>
            <a:spLocks noGrp="1"/>
          </p:cNvSpPr>
          <p:nvPr>
            <p:ph type="dt" sz="half" idx="10"/>
          </p:nvPr>
        </p:nvSpPr>
        <p:spPr/>
        <p:txBody>
          <a:bodyPr/>
          <a:lstStyle/>
          <a:p>
            <a:fld id="{4DB4715C-E19C-4030-9132-8AA7F2344C8A}" type="datetimeFigureOut">
              <a:rPr lang="fr-FR" smtClean="0"/>
              <a:pPr/>
              <a:t>23/11/2016</a:t>
            </a:fld>
            <a:endParaRPr lang="fr-FR" dirty="0"/>
          </a:p>
        </p:txBody>
      </p:sp>
      <p:sp>
        <p:nvSpPr>
          <p:cNvPr id="6" name="Espace réservé du pied de page 5"/>
          <p:cNvSpPr>
            <a:spLocks noGrp="1"/>
          </p:cNvSpPr>
          <p:nvPr>
            <p:ph type="ftr" sz="quarter" idx="11"/>
          </p:nvPr>
        </p:nvSpPr>
        <p:spPr/>
        <p:txBody>
          <a:bodyPr/>
          <a:lstStyle/>
          <a:p>
            <a:endParaRPr lang="fr-FR" dirty="0"/>
          </a:p>
        </p:txBody>
      </p:sp>
      <p:sp>
        <p:nvSpPr>
          <p:cNvPr id="7" name="Espace réservé du numéro de diapositive 6"/>
          <p:cNvSpPr>
            <a:spLocks noGrp="1"/>
          </p:cNvSpPr>
          <p:nvPr>
            <p:ph type="sldNum" sz="quarter" idx="12"/>
          </p:nvPr>
        </p:nvSpPr>
        <p:spPr>
          <a:xfrm>
            <a:off x="8077200" y="6356350"/>
            <a:ext cx="609600" cy="365125"/>
          </a:xfrm>
        </p:spPr>
        <p:txBody>
          <a:bodyPr/>
          <a:lstStyle/>
          <a:p>
            <a:fld id="{6B4886F1-714A-4CC6-90F4-D81443D33362}" type="slidenum">
              <a:rPr lang="fr-FR" smtClean="0"/>
              <a:pPr/>
              <a:t>‹N°›</a:t>
            </a:fld>
            <a:endParaRPr lang="fr-FR" dirty="0"/>
          </a:p>
        </p:txBody>
      </p:sp>
      <p:sp>
        <p:nvSpPr>
          <p:cNvPr id="3" name="Espace réservé pour une image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fr-FR" smtClean="0"/>
              <a:t>Cliquez sur l'icône pour ajouter une image</a:t>
            </a:r>
            <a:endParaRPr kumimoji="0" lang="en-US" dirty="0"/>
          </a:p>
        </p:txBody>
      </p:sp>
      <p:sp>
        <p:nvSpPr>
          <p:cNvPr id="10" name="Forme libre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orme libre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orme libre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orme libre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Espace réservé du titre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fr-FR" smtClean="0"/>
              <a:t>Cliquez pour modifier le style du titre</a:t>
            </a:r>
            <a:endParaRPr kumimoji="0" lang="en-US"/>
          </a:p>
        </p:txBody>
      </p:sp>
      <p:sp>
        <p:nvSpPr>
          <p:cNvPr id="30" name="Espace réservé du texte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fr-FR" smtClean="0"/>
              <a:t>Cliquez pour modifier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10" name="Espace réservé de la date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4DB4715C-E19C-4030-9132-8AA7F2344C8A}" type="datetimeFigureOut">
              <a:rPr lang="fr-FR" smtClean="0"/>
              <a:pPr/>
              <a:t>23/11/2016</a:t>
            </a:fld>
            <a:endParaRPr lang="fr-FR" dirty="0"/>
          </a:p>
        </p:txBody>
      </p:sp>
      <p:sp>
        <p:nvSpPr>
          <p:cNvPr id="22" name="Espace réservé du pied de page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fr-FR" dirty="0"/>
          </a:p>
        </p:txBody>
      </p:sp>
      <p:sp>
        <p:nvSpPr>
          <p:cNvPr id="18" name="Espace réservé du numéro de diapositive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6B4886F1-714A-4CC6-90F4-D81443D33362}" type="slidenum">
              <a:rPr lang="fr-FR" smtClean="0"/>
              <a:pPr/>
              <a:t>‹N°›</a:t>
            </a:fld>
            <a:endParaRPr lang="fr-FR" dirty="0"/>
          </a:p>
        </p:txBody>
      </p:sp>
      <p:grpSp>
        <p:nvGrpSpPr>
          <p:cNvPr id="2" name="Groupe 1"/>
          <p:cNvGrpSpPr/>
          <p:nvPr/>
        </p:nvGrpSpPr>
        <p:grpSpPr>
          <a:xfrm>
            <a:off x="-19017" y="202408"/>
            <a:ext cx="9180548" cy="649224"/>
            <a:chOff x="-19045" y="216550"/>
            <a:chExt cx="9180548" cy="649224"/>
          </a:xfrm>
        </p:grpSpPr>
        <p:sp>
          <p:nvSpPr>
            <p:cNvPr id="12" name="Forme libre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orme libre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539552" y="1268760"/>
            <a:ext cx="7851648" cy="3412976"/>
          </a:xfrm>
        </p:spPr>
        <p:txBody>
          <a:bodyPr>
            <a:normAutofit fontScale="90000"/>
          </a:bodyPr>
          <a:lstStyle/>
          <a:p>
            <a:pPr algn="ctr"/>
            <a:r>
              <a:rPr lang="fr-FR" dirty="0" smtClean="0">
                <a:solidFill>
                  <a:srgbClr val="FF0000"/>
                </a:solidFill>
              </a:rPr>
              <a:t>N’oubliez pas de rallumer votre </a:t>
            </a:r>
            <a:r>
              <a:rPr lang="fr-FR" smtClean="0">
                <a:solidFill>
                  <a:srgbClr val="FF0000"/>
                </a:solidFill>
              </a:rPr>
              <a:t>téléphone </a:t>
            </a:r>
            <a:br>
              <a:rPr lang="fr-FR" smtClean="0">
                <a:solidFill>
                  <a:srgbClr val="FF0000"/>
                </a:solidFill>
              </a:rPr>
            </a:br>
            <a:r>
              <a:rPr lang="fr-FR" smtClean="0">
                <a:solidFill>
                  <a:srgbClr val="FF0000"/>
                </a:solidFill>
              </a:rPr>
              <a:t>portable </a:t>
            </a:r>
            <a:r>
              <a:rPr lang="fr-FR" dirty="0" smtClean="0">
                <a:solidFill>
                  <a:srgbClr val="FF0000"/>
                </a:solidFill>
              </a:rPr>
              <a:t>en sortant.</a:t>
            </a:r>
            <a:br>
              <a:rPr lang="fr-FR" dirty="0" smtClean="0">
                <a:solidFill>
                  <a:srgbClr val="FF0000"/>
                </a:solidFill>
              </a:rPr>
            </a:br>
            <a:r>
              <a:rPr lang="fr-FR" dirty="0" smtClean="0">
                <a:solidFill>
                  <a:srgbClr val="FF0000"/>
                </a:solidFill>
              </a:rPr>
              <a:t>Merci.</a:t>
            </a:r>
            <a:endParaRPr lang="fr-FR" dirty="0">
              <a:solidFill>
                <a:srgbClr val="FF0000"/>
              </a:solidFill>
            </a:endParaRPr>
          </a:p>
        </p:txBody>
      </p:sp>
    </p:spTree>
  </p:cSld>
  <p:clrMapOvr>
    <a:masterClrMapping/>
  </p:clrMapOvr>
  <p:transition>
    <p:dissolv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67544" y="332656"/>
            <a:ext cx="8229600" cy="1082384"/>
          </a:xfrm>
          <a:gradFill flip="none" rotWithShape="1">
            <a:gsLst>
              <a:gs pos="0">
                <a:schemeClr val="accent4">
                  <a:lumMod val="60000"/>
                  <a:lumOff val="40000"/>
                  <a:tint val="66000"/>
                  <a:satMod val="160000"/>
                </a:schemeClr>
              </a:gs>
              <a:gs pos="50000">
                <a:schemeClr val="accent4">
                  <a:lumMod val="60000"/>
                  <a:lumOff val="40000"/>
                  <a:tint val="44500"/>
                  <a:satMod val="160000"/>
                </a:schemeClr>
              </a:gs>
              <a:gs pos="100000">
                <a:schemeClr val="accent4">
                  <a:lumMod val="60000"/>
                  <a:lumOff val="40000"/>
                  <a:tint val="23500"/>
                  <a:satMod val="160000"/>
                </a:schemeClr>
              </a:gs>
            </a:gsLst>
            <a:lin ang="16200000" scaled="1"/>
            <a:tileRect/>
          </a:gradFill>
        </p:spPr>
        <p:txBody>
          <a:bodyPr vert="horz" lIns="0" rIns="0" bIns="0" anchor="b">
            <a:noAutofit/>
          </a:bodyPr>
          <a:lstStyle/>
          <a:p>
            <a:pPr algn="ctr"/>
            <a:r>
              <a:rPr lang="fr-FR" sz="3600" dirty="0" smtClean="0">
                <a:solidFill>
                  <a:srgbClr val="FF0000"/>
                </a:solidFill>
              </a:rPr>
              <a:t>Part des élèves accompagnés  </a:t>
            </a:r>
            <a:br>
              <a:rPr lang="fr-FR" sz="3600" dirty="0" smtClean="0">
                <a:solidFill>
                  <a:srgbClr val="FF0000"/>
                </a:solidFill>
              </a:rPr>
            </a:br>
            <a:r>
              <a:rPr lang="fr-FR" sz="3600" dirty="0" smtClean="0">
                <a:solidFill>
                  <a:srgbClr val="FF0000"/>
                </a:solidFill>
              </a:rPr>
              <a:t>en fonction de la </a:t>
            </a:r>
            <a:r>
              <a:rPr lang="fr-FR" sz="3600" dirty="0">
                <a:solidFill>
                  <a:srgbClr val="FF0000"/>
                </a:solidFill>
              </a:rPr>
              <a:t>déficience </a:t>
            </a:r>
          </a:p>
        </p:txBody>
      </p:sp>
      <p:pic>
        <p:nvPicPr>
          <p:cNvPr id="4099" name="Picture 3"/>
          <p:cNvPicPr>
            <a:picLocks noChangeAspect="1" noChangeArrowheads="1"/>
          </p:cNvPicPr>
          <p:nvPr/>
        </p:nvPicPr>
        <p:blipFill rotWithShape="1">
          <a:blip r:embed="rId2">
            <a:extLst>
              <a:ext uri="{28A0092B-C50C-407E-A947-70E740481C1C}">
                <a14:useLocalDpi xmlns:a14="http://schemas.microsoft.com/office/drawing/2010/main" val="0"/>
              </a:ext>
            </a:extLst>
          </a:blip>
          <a:srcRect t="10919" r="76464" b="9340"/>
          <a:stretch/>
        </p:blipFill>
        <p:spPr bwMode="auto">
          <a:xfrm>
            <a:off x="323528" y="1412776"/>
            <a:ext cx="3600399" cy="41764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8" name="Picture 3"/>
          <p:cNvPicPr>
            <a:picLocks noChangeAspect="1" noChangeArrowheads="1"/>
          </p:cNvPicPr>
          <p:nvPr/>
        </p:nvPicPr>
        <p:blipFill rotWithShape="1">
          <a:blip r:embed="rId2">
            <a:extLst>
              <a:ext uri="{28A0092B-C50C-407E-A947-70E740481C1C}">
                <a14:useLocalDpi xmlns:a14="http://schemas.microsoft.com/office/drawing/2010/main" val="0"/>
              </a:ext>
            </a:extLst>
          </a:blip>
          <a:srcRect l="65291" t="10919" r="2145" b="9340"/>
          <a:stretch/>
        </p:blipFill>
        <p:spPr bwMode="auto">
          <a:xfrm>
            <a:off x="3779911" y="1409806"/>
            <a:ext cx="4896545" cy="41794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9" name="ZoneTexte 8"/>
          <p:cNvSpPr txBox="1"/>
          <p:nvPr/>
        </p:nvSpPr>
        <p:spPr>
          <a:xfrm>
            <a:off x="204240" y="5733256"/>
            <a:ext cx="8761982" cy="769441"/>
          </a:xfrm>
          <a:prstGeom prst="rect">
            <a:avLst/>
          </a:prstGeom>
          <a:noFill/>
        </p:spPr>
        <p:txBody>
          <a:bodyPr wrap="square" rtlCol="0">
            <a:spAutoFit/>
          </a:bodyPr>
          <a:lstStyle/>
          <a:p>
            <a:pPr marL="342900" indent="-342900">
              <a:buFont typeface="Arial" pitchFamily="34" charset="0"/>
              <a:buChar char="•"/>
            </a:pPr>
            <a:r>
              <a:rPr lang="fr-FR" sz="2200" dirty="0" smtClean="0">
                <a:solidFill>
                  <a:srgbClr val="FF0000"/>
                </a:solidFill>
                <a:latin typeface="Arial" pitchFamily="34" charset="0"/>
                <a:cs typeface="Arial" pitchFamily="34" charset="0"/>
              </a:rPr>
              <a:t>48,2 </a:t>
            </a:r>
            <a:r>
              <a:rPr lang="fr-FR" sz="2200" dirty="0">
                <a:solidFill>
                  <a:srgbClr val="FF0000"/>
                </a:solidFill>
                <a:latin typeface="Arial" pitchFamily="34" charset="0"/>
                <a:cs typeface="Arial" pitchFamily="34" charset="0"/>
              </a:rPr>
              <a:t>% des </a:t>
            </a:r>
            <a:r>
              <a:rPr lang="fr-FR" sz="2200" dirty="0" smtClean="0">
                <a:solidFill>
                  <a:srgbClr val="FF0000"/>
                </a:solidFill>
                <a:latin typeface="Arial" pitchFamily="34" charset="0"/>
                <a:cs typeface="Arial" pitchFamily="34" charset="0"/>
              </a:rPr>
              <a:t>élèves porteurs de handicap sans accompagnement.</a:t>
            </a:r>
            <a:endParaRPr lang="fr-FR" sz="2200" dirty="0">
              <a:solidFill>
                <a:srgbClr val="FF0000"/>
              </a:solidFill>
              <a:latin typeface="Arial" pitchFamily="34" charset="0"/>
              <a:cs typeface="Arial" pitchFamily="34" charset="0"/>
            </a:endParaRPr>
          </a:p>
          <a:p>
            <a:pPr marL="342900" indent="-342900">
              <a:buFont typeface="Arial" pitchFamily="34" charset="0"/>
              <a:buChar char="•"/>
            </a:pPr>
            <a:r>
              <a:rPr lang="fr-FR" sz="2200" dirty="0" smtClean="0">
                <a:solidFill>
                  <a:srgbClr val="FF0000"/>
                </a:solidFill>
                <a:latin typeface="Arial" pitchFamily="34" charset="0"/>
                <a:cs typeface="Arial" pitchFamily="34" charset="0"/>
              </a:rPr>
              <a:t>Une majorité pour des troubles intellectuels et cognitifs.</a:t>
            </a:r>
          </a:p>
        </p:txBody>
      </p:sp>
      <p:sp>
        <p:nvSpPr>
          <p:cNvPr id="10" name="ZoneTexte 9"/>
          <p:cNvSpPr txBox="1"/>
          <p:nvPr/>
        </p:nvSpPr>
        <p:spPr>
          <a:xfrm>
            <a:off x="6228183" y="2132856"/>
            <a:ext cx="937994" cy="369332"/>
          </a:xfrm>
          <a:prstGeom prst="rect">
            <a:avLst/>
          </a:prstGeom>
          <a:solidFill>
            <a:srgbClr val="FFFF00"/>
          </a:solidFill>
          <a:ln w="12700">
            <a:solidFill>
              <a:srgbClr val="FF0000"/>
            </a:solidFill>
          </a:ln>
        </p:spPr>
        <p:txBody>
          <a:bodyPr wrap="square" rtlCol="0">
            <a:spAutoFit/>
          </a:bodyPr>
          <a:lstStyle/>
          <a:p>
            <a:pPr algn="ctr"/>
            <a:r>
              <a:rPr lang="fr-FR" b="1" dirty="0" smtClean="0">
                <a:solidFill>
                  <a:srgbClr val="FF0000"/>
                </a:solidFill>
                <a:latin typeface="Arial" pitchFamily="34" charset="0"/>
                <a:cs typeface="Arial" pitchFamily="34" charset="0"/>
              </a:rPr>
              <a:t>42420</a:t>
            </a:r>
            <a:endParaRPr lang="fr-FR" b="1" dirty="0">
              <a:solidFill>
                <a:srgbClr val="FF0000"/>
              </a:solidFill>
              <a:latin typeface="Arial" pitchFamily="34" charset="0"/>
              <a:cs typeface="Arial" pitchFamily="34" charset="0"/>
            </a:endParaRPr>
          </a:p>
        </p:txBody>
      </p:sp>
      <p:sp>
        <p:nvSpPr>
          <p:cNvPr id="5" name="Flèche droite rayée 4"/>
          <p:cNvSpPr/>
          <p:nvPr/>
        </p:nvSpPr>
        <p:spPr>
          <a:xfrm>
            <a:off x="5364088" y="5280501"/>
            <a:ext cx="1080120" cy="432048"/>
          </a:xfrm>
          <a:prstGeom prst="stripedRightArrow">
            <a:avLst/>
          </a:prstGeom>
          <a:solidFill>
            <a:srgbClr val="FF0000"/>
          </a:solidFill>
          <a:ln>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1" name="ZoneTexte 10"/>
          <p:cNvSpPr txBox="1"/>
          <p:nvPr/>
        </p:nvSpPr>
        <p:spPr>
          <a:xfrm>
            <a:off x="7979279" y="721571"/>
            <a:ext cx="432048" cy="369332"/>
          </a:xfrm>
          <a:prstGeom prst="rect">
            <a:avLst/>
          </a:prstGeom>
          <a:noFill/>
        </p:spPr>
        <p:txBody>
          <a:bodyPr wrap="square" rtlCol="0">
            <a:spAutoFit/>
          </a:bodyPr>
          <a:lstStyle/>
          <a:p>
            <a:pPr algn="ctr"/>
            <a:r>
              <a:rPr lang="fr-FR" dirty="0"/>
              <a:t>7</a:t>
            </a:r>
          </a:p>
        </p:txBody>
      </p:sp>
    </p:spTree>
    <p:extLst>
      <p:ext uri="{BB962C8B-B14F-4D97-AF65-F5344CB8AC3E}">
        <p14:creationId xmlns:p14="http://schemas.microsoft.com/office/powerpoint/2010/main" val="39497143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51520" y="1268760"/>
            <a:ext cx="8640960" cy="5040560"/>
          </a:xfrm>
          <a:gradFill flip="none" rotWithShape="1">
            <a:gsLst>
              <a:gs pos="0">
                <a:srgbClr val="7030A0">
                  <a:tint val="66000"/>
                  <a:satMod val="160000"/>
                </a:srgbClr>
              </a:gs>
              <a:gs pos="50000">
                <a:srgbClr val="7030A0">
                  <a:tint val="44500"/>
                  <a:satMod val="160000"/>
                </a:srgbClr>
              </a:gs>
              <a:gs pos="100000">
                <a:srgbClr val="7030A0">
                  <a:tint val="23500"/>
                  <a:satMod val="160000"/>
                </a:srgbClr>
              </a:gs>
            </a:gsLst>
            <a:path path="circle">
              <a:fillToRect l="100000" b="100000"/>
            </a:path>
            <a:tileRect t="-100000" r="-100000"/>
          </a:gradFill>
        </p:spPr>
        <p:txBody>
          <a:bodyPr>
            <a:normAutofit/>
          </a:bodyPr>
          <a:lstStyle/>
          <a:p>
            <a:pPr marL="0" indent="0">
              <a:buNone/>
            </a:pPr>
            <a:endParaRPr lang="fr-FR" sz="2400" dirty="0" smtClean="0">
              <a:latin typeface="Arial" pitchFamily="34" charset="0"/>
              <a:cs typeface="Arial" pitchFamily="34" charset="0"/>
            </a:endParaRPr>
          </a:p>
          <a:p>
            <a:pPr marL="0" indent="0">
              <a:buNone/>
            </a:pPr>
            <a:r>
              <a:rPr lang="fr-FR" b="1" dirty="0" smtClean="0">
                <a:latin typeface="Arial" pitchFamily="34" charset="0"/>
                <a:cs typeface="Arial" pitchFamily="34" charset="0"/>
              </a:rPr>
              <a:t>Un </a:t>
            </a:r>
            <a:r>
              <a:rPr lang="fr-FR" b="1" dirty="0">
                <a:latin typeface="Arial" pitchFamily="34" charset="0"/>
                <a:cs typeface="Arial" pitchFamily="34" charset="0"/>
              </a:rPr>
              <a:t>élève </a:t>
            </a:r>
            <a:r>
              <a:rPr lang="fr-FR" dirty="0">
                <a:latin typeface="Arial" pitchFamily="34" charset="0"/>
                <a:cs typeface="Arial" pitchFamily="34" charset="0"/>
              </a:rPr>
              <a:t>en situation de handicap </a:t>
            </a:r>
            <a:r>
              <a:rPr lang="fr-FR" b="1" dirty="0">
                <a:latin typeface="Arial" pitchFamily="34" charset="0"/>
                <a:cs typeface="Arial" pitchFamily="34" charset="0"/>
              </a:rPr>
              <a:t>sur deux </a:t>
            </a:r>
            <a:r>
              <a:rPr lang="fr-FR" dirty="0" smtClean="0">
                <a:latin typeface="Arial" pitchFamily="34" charset="0"/>
                <a:cs typeface="Arial" pitchFamily="34" charset="0"/>
              </a:rPr>
              <a:t>bénéficie </a:t>
            </a:r>
            <a:r>
              <a:rPr lang="fr-FR" dirty="0">
                <a:latin typeface="Arial" pitchFamily="34" charset="0"/>
                <a:cs typeface="Arial" pitchFamily="34" charset="0"/>
              </a:rPr>
              <a:t>d’un </a:t>
            </a:r>
            <a:r>
              <a:rPr lang="fr-FR" b="1" dirty="0">
                <a:latin typeface="Arial" pitchFamily="34" charset="0"/>
                <a:cs typeface="Arial" pitchFamily="34" charset="0"/>
              </a:rPr>
              <a:t>accompagnement</a:t>
            </a:r>
            <a:r>
              <a:rPr lang="fr-FR" dirty="0">
                <a:latin typeface="Arial" pitchFamily="34" charset="0"/>
                <a:cs typeface="Arial" pitchFamily="34" charset="0"/>
              </a:rPr>
              <a:t> par </a:t>
            </a:r>
            <a:r>
              <a:rPr lang="fr-FR" dirty="0" smtClean="0">
                <a:latin typeface="Arial" pitchFamily="34" charset="0"/>
                <a:cs typeface="Arial" pitchFamily="34" charset="0"/>
              </a:rPr>
              <a:t>un / une </a:t>
            </a:r>
            <a:r>
              <a:rPr lang="fr-FR" b="1" dirty="0" smtClean="0">
                <a:latin typeface="Arial" pitchFamily="34" charset="0"/>
                <a:cs typeface="Arial" pitchFamily="34" charset="0"/>
              </a:rPr>
              <a:t>auxiliaire de vie scolaire</a:t>
            </a:r>
            <a:r>
              <a:rPr lang="fr-FR" dirty="0" smtClean="0">
                <a:latin typeface="Arial" pitchFamily="34" charset="0"/>
                <a:cs typeface="Arial" pitchFamily="34" charset="0"/>
              </a:rPr>
              <a:t> (AVS).</a:t>
            </a:r>
            <a:endParaRPr lang="fr-FR" dirty="0">
              <a:latin typeface="Arial" pitchFamily="34" charset="0"/>
              <a:cs typeface="Arial" pitchFamily="34" charset="0"/>
            </a:endParaRPr>
          </a:p>
          <a:p>
            <a:pPr marL="0" indent="0">
              <a:buNone/>
            </a:pPr>
            <a:endParaRPr lang="fr-FR" dirty="0" smtClean="0">
              <a:latin typeface="Arial" pitchFamily="34" charset="0"/>
              <a:cs typeface="Arial" pitchFamily="34" charset="0"/>
            </a:endParaRPr>
          </a:p>
          <a:p>
            <a:pPr marL="0" indent="0">
              <a:buNone/>
            </a:pPr>
            <a:r>
              <a:rPr lang="fr-FR" dirty="0" smtClean="0">
                <a:latin typeface="Arial" pitchFamily="34" charset="0"/>
                <a:cs typeface="Arial" pitchFamily="34" charset="0"/>
              </a:rPr>
              <a:t>Parmi </a:t>
            </a:r>
            <a:r>
              <a:rPr lang="fr-FR" dirty="0">
                <a:latin typeface="Arial" pitchFamily="34" charset="0"/>
                <a:cs typeface="Arial" pitchFamily="34" charset="0"/>
              </a:rPr>
              <a:t>les élèves bénéficiant d’une telle </a:t>
            </a:r>
            <a:r>
              <a:rPr lang="fr-FR" dirty="0" smtClean="0">
                <a:latin typeface="Arial" pitchFamily="34" charset="0"/>
                <a:cs typeface="Arial" pitchFamily="34" charset="0"/>
              </a:rPr>
              <a:t>aide: </a:t>
            </a:r>
          </a:p>
          <a:p>
            <a:pPr marL="0" indent="0">
              <a:buNone/>
            </a:pPr>
            <a:r>
              <a:rPr lang="fr-FR" sz="2400" dirty="0" smtClean="0">
                <a:latin typeface="Arial" pitchFamily="34" charset="0"/>
                <a:cs typeface="Arial" pitchFamily="34" charset="0"/>
                <a:sym typeface="Wingdings" pitchFamily="2" charset="2"/>
              </a:rPr>
              <a:t></a:t>
            </a:r>
            <a:r>
              <a:rPr lang="fr-FR" sz="2400" b="1" dirty="0" smtClean="0">
                <a:solidFill>
                  <a:srgbClr val="FF0000"/>
                </a:solidFill>
                <a:latin typeface="Arial" pitchFamily="34" charset="0"/>
                <a:cs typeface="Arial" pitchFamily="34" charset="0"/>
              </a:rPr>
              <a:t>13 </a:t>
            </a:r>
            <a:r>
              <a:rPr lang="fr-FR" sz="2400" b="1" dirty="0">
                <a:solidFill>
                  <a:srgbClr val="FF0000"/>
                </a:solidFill>
                <a:latin typeface="Arial" pitchFamily="34" charset="0"/>
                <a:cs typeface="Arial" pitchFamily="34" charset="0"/>
              </a:rPr>
              <a:t>%</a:t>
            </a:r>
            <a:r>
              <a:rPr lang="fr-FR" sz="2400" dirty="0">
                <a:latin typeface="Arial" pitchFamily="34" charset="0"/>
                <a:cs typeface="Arial" pitchFamily="34" charset="0"/>
              </a:rPr>
              <a:t> bénéficient d’un </a:t>
            </a:r>
            <a:r>
              <a:rPr lang="fr-FR" sz="2400" b="1" dirty="0">
                <a:latin typeface="Arial" pitchFamily="34" charset="0"/>
                <a:cs typeface="Arial" pitchFamily="34" charset="0"/>
              </a:rPr>
              <a:t>accompagnement individuel </a:t>
            </a:r>
            <a:r>
              <a:rPr lang="fr-FR" sz="2400" dirty="0">
                <a:latin typeface="Arial" pitchFamily="34" charset="0"/>
                <a:cs typeface="Arial" pitchFamily="34" charset="0"/>
              </a:rPr>
              <a:t>sur l’intégralité de leur temps </a:t>
            </a:r>
            <a:r>
              <a:rPr lang="fr-FR" sz="2400" dirty="0" smtClean="0">
                <a:latin typeface="Arial" pitchFamily="34" charset="0"/>
                <a:cs typeface="Arial" pitchFamily="34" charset="0"/>
              </a:rPr>
              <a:t>scolaire.</a:t>
            </a:r>
          </a:p>
          <a:p>
            <a:pPr marL="0" indent="0">
              <a:buNone/>
            </a:pPr>
            <a:r>
              <a:rPr lang="fr-FR" sz="2400" dirty="0" smtClean="0">
                <a:latin typeface="Arial" pitchFamily="34" charset="0"/>
                <a:cs typeface="Arial" pitchFamily="34" charset="0"/>
                <a:sym typeface="Wingdings" pitchFamily="2" charset="2"/>
              </a:rPr>
              <a:t></a:t>
            </a:r>
            <a:r>
              <a:rPr lang="fr-FR" sz="2400" dirty="0" smtClean="0">
                <a:latin typeface="Arial" pitchFamily="34" charset="0"/>
                <a:cs typeface="Arial" pitchFamily="34" charset="0"/>
              </a:rPr>
              <a:t>62 </a:t>
            </a:r>
            <a:r>
              <a:rPr lang="fr-FR" sz="2400" dirty="0">
                <a:latin typeface="Arial" pitchFamily="34" charset="0"/>
                <a:cs typeface="Arial" pitchFamily="34" charset="0"/>
              </a:rPr>
              <a:t>% sur une partie de leur temps </a:t>
            </a:r>
            <a:r>
              <a:rPr lang="fr-FR" sz="2400" dirty="0" smtClean="0">
                <a:latin typeface="Arial" pitchFamily="34" charset="0"/>
                <a:cs typeface="Arial" pitchFamily="34" charset="0"/>
              </a:rPr>
              <a:t>scolaire.</a:t>
            </a:r>
          </a:p>
          <a:p>
            <a:pPr marL="0" indent="0">
              <a:buNone/>
            </a:pPr>
            <a:r>
              <a:rPr lang="fr-FR" sz="2400" dirty="0" smtClean="0">
                <a:latin typeface="Arial" pitchFamily="34" charset="0"/>
                <a:cs typeface="Arial" pitchFamily="34" charset="0"/>
                <a:sym typeface="Wingdings" pitchFamily="2" charset="2"/>
              </a:rPr>
              <a:t></a:t>
            </a:r>
            <a:r>
              <a:rPr lang="fr-FR" sz="2400" dirty="0" smtClean="0">
                <a:latin typeface="Arial" pitchFamily="34" charset="0"/>
                <a:cs typeface="Arial" pitchFamily="34" charset="0"/>
              </a:rPr>
              <a:t>25 </a:t>
            </a:r>
            <a:r>
              <a:rPr lang="fr-FR" sz="2400" dirty="0">
                <a:latin typeface="Arial" pitchFamily="34" charset="0"/>
                <a:cs typeface="Arial" pitchFamily="34" charset="0"/>
              </a:rPr>
              <a:t>% d’un </a:t>
            </a:r>
            <a:r>
              <a:rPr lang="fr-FR" sz="2400" b="1" dirty="0">
                <a:latin typeface="Arial" pitchFamily="34" charset="0"/>
                <a:cs typeface="Arial" pitchFamily="34" charset="0"/>
              </a:rPr>
              <a:t>accompagnement </a:t>
            </a:r>
            <a:r>
              <a:rPr lang="fr-FR" sz="2400" b="1" dirty="0" smtClean="0">
                <a:latin typeface="Arial" pitchFamily="34" charset="0"/>
                <a:cs typeface="Arial" pitchFamily="34" charset="0"/>
              </a:rPr>
              <a:t>mutualisé</a:t>
            </a:r>
            <a:r>
              <a:rPr lang="fr-FR" sz="2400" dirty="0" smtClean="0">
                <a:latin typeface="Arial" pitchFamily="34" charset="0"/>
                <a:cs typeface="Arial" pitchFamily="34" charset="0"/>
              </a:rPr>
              <a:t>. </a:t>
            </a:r>
            <a:endParaRPr lang="fr-FR" sz="2400" dirty="0">
              <a:latin typeface="Arial" pitchFamily="34" charset="0"/>
              <a:cs typeface="Arial" pitchFamily="34" charset="0"/>
            </a:endParaRPr>
          </a:p>
        </p:txBody>
      </p:sp>
      <p:sp>
        <p:nvSpPr>
          <p:cNvPr id="5" name="Titre 1"/>
          <p:cNvSpPr txBox="1">
            <a:spLocks/>
          </p:cNvSpPr>
          <p:nvPr/>
        </p:nvSpPr>
        <p:spPr>
          <a:xfrm>
            <a:off x="395536" y="260648"/>
            <a:ext cx="8229600" cy="720080"/>
          </a:xfrm>
          <a:prstGeom prst="rect">
            <a:avLst/>
          </a:prstGeom>
          <a:gradFill flip="none" rotWithShape="1">
            <a:gsLst>
              <a:gs pos="0">
                <a:schemeClr val="accent4">
                  <a:lumMod val="60000"/>
                  <a:lumOff val="40000"/>
                  <a:tint val="66000"/>
                  <a:satMod val="160000"/>
                </a:schemeClr>
              </a:gs>
              <a:gs pos="50000">
                <a:schemeClr val="accent4">
                  <a:lumMod val="60000"/>
                  <a:lumOff val="40000"/>
                  <a:tint val="44500"/>
                  <a:satMod val="160000"/>
                </a:schemeClr>
              </a:gs>
              <a:gs pos="100000">
                <a:schemeClr val="accent4">
                  <a:lumMod val="60000"/>
                  <a:lumOff val="40000"/>
                  <a:tint val="23500"/>
                  <a:satMod val="160000"/>
                </a:schemeClr>
              </a:gs>
            </a:gsLst>
            <a:lin ang="16200000" scaled="1"/>
            <a:tileRect/>
          </a:gradFill>
        </p:spPr>
        <p:txBody>
          <a:bodyPr vert="horz" lIns="0" rIns="0" bIns="0" anchor="b">
            <a:noAutofit/>
          </a:bodyPr>
          <a:lstStyle>
            <a:lvl1pPr algn="l" rtl="0" eaLnBrk="1" latinLnBrk="0" hangingPunct="1">
              <a:spcBef>
                <a:spcPct val="0"/>
              </a:spcBef>
              <a:buNone/>
              <a:defRPr kumimoji="0" sz="5000" b="0" kern="1200">
                <a:ln>
                  <a:noFill/>
                </a:ln>
                <a:solidFill>
                  <a:schemeClr val="tx2"/>
                </a:solidFill>
                <a:effectLst/>
                <a:latin typeface="+mj-lt"/>
                <a:ea typeface="+mj-ea"/>
                <a:cs typeface="+mj-cs"/>
              </a:defRPr>
            </a:lvl1pPr>
          </a:lstStyle>
          <a:p>
            <a:pPr algn="ctr"/>
            <a:r>
              <a:rPr lang="fr-FR" sz="3600" dirty="0" smtClean="0">
                <a:solidFill>
                  <a:srgbClr val="FF0000"/>
                </a:solidFill>
              </a:rPr>
              <a:t>Types et temps d’accompagnement </a:t>
            </a:r>
            <a:endParaRPr lang="fr-FR" sz="3600" dirty="0">
              <a:solidFill>
                <a:srgbClr val="FF0000"/>
              </a:solidFill>
            </a:endParaRPr>
          </a:p>
        </p:txBody>
      </p:sp>
      <p:sp>
        <p:nvSpPr>
          <p:cNvPr id="4" name="ZoneTexte 3"/>
          <p:cNvSpPr txBox="1"/>
          <p:nvPr/>
        </p:nvSpPr>
        <p:spPr>
          <a:xfrm>
            <a:off x="8438766" y="436022"/>
            <a:ext cx="432048" cy="369332"/>
          </a:xfrm>
          <a:prstGeom prst="rect">
            <a:avLst/>
          </a:prstGeom>
          <a:noFill/>
        </p:spPr>
        <p:txBody>
          <a:bodyPr wrap="square" rtlCol="0">
            <a:spAutoFit/>
          </a:bodyPr>
          <a:lstStyle/>
          <a:p>
            <a:pPr algn="ctr"/>
            <a:r>
              <a:rPr lang="fr-FR" dirty="0"/>
              <a:t>8</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395536" y="692696"/>
            <a:ext cx="8352928" cy="5314342"/>
          </a:xfrm>
        </p:spPr>
        <p:txBody>
          <a:bodyPr>
            <a:normAutofit fontScale="90000"/>
          </a:bodyPr>
          <a:lstStyle/>
          <a:p>
            <a:pPr algn="ctr"/>
            <a:r>
              <a:rPr lang="fr-FR" sz="6700" dirty="0" smtClean="0">
                <a:solidFill>
                  <a:srgbClr val="FF0000"/>
                </a:solidFill>
              </a:rPr>
              <a:t>Sources</a:t>
            </a:r>
            <a:r>
              <a:rPr lang="fr-FR" sz="6700" dirty="0" smtClean="0">
                <a:solidFill>
                  <a:srgbClr val="92D050"/>
                </a:solidFill>
              </a:rPr>
              <a:t/>
            </a:r>
            <a:br>
              <a:rPr lang="fr-FR" sz="6700" dirty="0" smtClean="0">
                <a:solidFill>
                  <a:srgbClr val="92D050"/>
                </a:solidFill>
              </a:rPr>
            </a:br>
            <a:r>
              <a:rPr lang="fr-FR" sz="6700" dirty="0" smtClean="0">
                <a:solidFill>
                  <a:srgbClr val="92D050"/>
                </a:solidFill>
              </a:rPr>
              <a:t/>
            </a:r>
            <a:br>
              <a:rPr lang="fr-FR" sz="6700" dirty="0" smtClean="0">
                <a:solidFill>
                  <a:srgbClr val="92D050"/>
                </a:solidFill>
              </a:rPr>
            </a:br>
            <a:r>
              <a:rPr lang="fr-FR" sz="4000" dirty="0" smtClean="0">
                <a:solidFill>
                  <a:srgbClr val="92D050"/>
                </a:solidFill>
              </a:rPr>
              <a:t>MEN / CNH</a:t>
            </a:r>
            <a:br>
              <a:rPr lang="fr-FR" sz="4000" dirty="0" smtClean="0">
                <a:solidFill>
                  <a:srgbClr val="92D050"/>
                </a:solidFill>
              </a:rPr>
            </a:br>
            <a:r>
              <a:rPr lang="fr-FR" sz="4000" dirty="0" smtClean="0">
                <a:solidFill>
                  <a:srgbClr val="92D050"/>
                </a:solidFill>
              </a:rPr>
              <a:t/>
            </a:r>
            <a:br>
              <a:rPr lang="fr-FR" sz="4000" dirty="0" smtClean="0">
                <a:solidFill>
                  <a:srgbClr val="92D050"/>
                </a:solidFill>
              </a:rPr>
            </a:br>
            <a:r>
              <a:rPr lang="fr-FR" sz="4000" dirty="0" smtClean="0">
                <a:solidFill>
                  <a:srgbClr val="92D050"/>
                </a:solidFill>
              </a:rPr>
              <a:t>RERS 2015  / DEPP </a:t>
            </a:r>
            <a:br>
              <a:rPr lang="fr-FR" sz="4000" dirty="0" smtClean="0">
                <a:solidFill>
                  <a:srgbClr val="92D050"/>
                </a:solidFill>
              </a:rPr>
            </a:br>
            <a:r>
              <a:rPr lang="fr-FR" sz="4000" dirty="0" smtClean="0">
                <a:solidFill>
                  <a:srgbClr val="92D050"/>
                </a:solidFill>
              </a:rPr>
              <a:t>REPÈRES  &amp; RÉFÉRENCES STATISTIQUES</a:t>
            </a:r>
            <a:br>
              <a:rPr lang="fr-FR" sz="4000" dirty="0" smtClean="0">
                <a:solidFill>
                  <a:srgbClr val="92D050"/>
                </a:solidFill>
              </a:rPr>
            </a:br>
            <a:r>
              <a:rPr lang="fr-FR" sz="3100" dirty="0" smtClean="0">
                <a:solidFill>
                  <a:srgbClr val="92D050"/>
                </a:solidFill>
              </a:rPr>
              <a:t>Direction de l’évaluation, de la prospective et de la performance </a:t>
            </a:r>
            <a:r>
              <a:rPr lang="fr-FR" dirty="0" smtClean="0">
                <a:solidFill>
                  <a:srgbClr val="92D050"/>
                </a:solidFill>
              </a:rPr>
              <a:t/>
            </a:r>
            <a:br>
              <a:rPr lang="fr-FR" dirty="0" smtClean="0">
                <a:solidFill>
                  <a:srgbClr val="92D050"/>
                </a:solidFill>
              </a:rPr>
            </a:br>
            <a:endParaRPr lang="fr-FR" dirty="0">
              <a:solidFill>
                <a:srgbClr val="92D050"/>
              </a:solidFill>
            </a:endParaRPr>
          </a:p>
        </p:txBody>
      </p:sp>
    </p:spTree>
    <p:extLst>
      <p:ext uri="{BB962C8B-B14F-4D97-AF65-F5344CB8AC3E}">
        <p14:creationId xmlns:p14="http://schemas.microsoft.com/office/powerpoint/2010/main" val="400730059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539552" y="1268760"/>
            <a:ext cx="7851648" cy="1828800"/>
          </a:xfrm>
        </p:spPr>
        <p:txBody>
          <a:bodyPr>
            <a:normAutofit/>
          </a:bodyPr>
          <a:lstStyle/>
          <a:p>
            <a:pPr algn="ctr"/>
            <a:r>
              <a:rPr lang="fr-FR" dirty="0" smtClean="0">
                <a:solidFill>
                  <a:srgbClr val="FF0000"/>
                </a:solidFill>
              </a:rPr>
              <a:t>LES ELEVES EN SITUATION DE HANDICAP</a:t>
            </a:r>
            <a:endParaRPr lang="fr-FR" dirty="0">
              <a:solidFill>
                <a:srgbClr val="FF0000"/>
              </a:solidFill>
            </a:endParaRPr>
          </a:p>
        </p:txBody>
      </p:sp>
      <p:sp>
        <p:nvSpPr>
          <p:cNvPr id="3" name="Sous-titre 2"/>
          <p:cNvSpPr>
            <a:spLocks noGrp="1"/>
          </p:cNvSpPr>
          <p:nvPr>
            <p:ph type="subTitle" idx="1"/>
          </p:nvPr>
        </p:nvSpPr>
        <p:spPr>
          <a:xfrm>
            <a:off x="539552" y="3573016"/>
            <a:ext cx="7854696" cy="1800200"/>
          </a:xfrm>
          <a:ln>
            <a:solidFill>
              <a:srgbClr val="FF0000"/>
            </a:solidFill>
          </a:ln>
        </p:spPr>
        <p:txBody>
          <a:bodyPr>
            <a:normAutofit fontScale="92500" lnSpcReduction="10000"/>
          </a:bodyPr>
          <a:lstStyle/>
          <a:p>
            <a:pPr algn="ctr"/>
            <a:r>
              <a:rPr lang="fr-FR" sz="4400" dirty="0">
                <a:solidFill>
                  <a:srgbClr val="92D050"/>
                </a:solidFill>
              </a:rPr>
              <a:t>Conférence nationale </a:t>
            </a:r>
            <a:br>
              <a:rPr lang="fr-FR" sz="4400" dirty="0">
                <a:solidFill>
                  <a:srgbClr val="92D050"/>
                </a:solidFill>
              </a:rPr>
            </a:br>
            <a:r>
              <a:rPr lang="fr-FR" sz="4400" dirty="0">
                <a:solidFill>
                  <a:srgbClr val="92D050"/>
                </a:solidFill>
              </a:rPr>
              <a:t>du handicap</a:t>
            </a:r>
            <a:br>
              <a:rPr lang="fr-FR" sz="4400" dirty="0">
                <a:solidFill>
                  <a:srgbClr val="92D050"/>
                </a:solidFill>
              </a:rPr>
            </a:br>
            <a:r>
              <a:rPr lang="fr-FR" sz="4400" dirty="0">
                <a:solidFill>
                  <a:srgbClr val="92D050"/>
                </a:solidFill>
              </a:rPr>
              <a:t> </a:t>
            </a:r>
            <a:r>
              <a:rPr lang="fr-FR" sz="3200" dirty="0">
                <a:solidFill>
                  <a:srgbClr val="92D050"/>
                </a:solidFill>
              </a:rPr>
              <a:t>19 mai 2016</a:t>
            </a:r>
            <a:endParaRPr lang="fr-FR" sz="4400" b="1" dirty="0">
              <a:solidFill>
                <a:srgbClr val="92D050"/>
              </a:solidFill>
            </a:endParaRPr>
          </a:p>
        </p:txBody>
      </p:sp>
    </p:spTree>
    <p:extLst>
      <p:ext uri="{BB962C8B-B14F-4D97-AF65-F5344CB8AC3E}">
        <p14:creationId xmlns:p14="http://schemas.microsoft.com/office/powerpoint/2010/main" val="3148455494"/>
      </p:ext>
    </p:extLst>
  </p:cSld>
  <p:clrMapOvr>
    <a:masterClrMapping/>
  </p:clrMapOvr>
  <p:transition>
    <p:dissolv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67544" y="332656"/>
            <a:ext cx="8229600" cy="710952"/>
          </a:xfrm>
        </p:spPr>
        <p:txBody>
          <a:bodyPr>
            <a:noAutofit/>
          </a:bodyPr>
          <a:lstStyle/>
          <a:p>
            <a:pPr algn="ctr"/>
            <a:r>
              <a:rPr lang="fr-FR" sz="4400" b="1" dirty="0" smtClean="0">
                <a:solidFill>
                  <a:srgbClr val="FF0000"/>
                </a:solidFill>
              </a:rPr>
              <a:t>C N H</a:t>
            </a:r>
            <a:endParaRPr lang="fr-FR" sz="4400" b="1" dirty="0">
              <a:solidFill>
                <a:srgbClr val="FF0000"/>
              </a:solidFill>
            </a:endParaRPr>
          </a:p>
        </p:txBody>
      </p:sp>
      <p:sp>
        <p:nvSpPr>
          <p:cNvPr id="5" name="Rectangle 4"/>
          <p:cNvSpPr/>
          <p:nvPr/>
        </p:nvSpPr>
        <p:spPr>
          <a:xfrm>
            <a:off x="357158" y="1340768"/>
            <a:ext cx="8429684" cy="5184576"/>
          </a:xfrm>
          <a:prstGeom prst="rect">
            <a:avLst/>
          </a:prstGeom>
          <a:solidFill>
            <a:srgbClr val="FF0000">
              <a:alpha val="14000"/>
            </a:srgbClr>
          </a:solid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 name="ZoneTexte 2"/>
          <p:cNvSpPr txBox="1"/>
          <p:nvPr/>
        </p:nvSpPr>
        <p:spPr>
          <a:xfrm>
            <a:off x="357158" y="1628800"/>
            <a:ext cx="8429684" cy="4801314"/>
          </a:xfrm>
          <a:prstGeom prst="rect">
            <a:avLst/>
          </a:prstGeom>
          <a:noFill/>
        </p:spPr>
        <p:txBody>
          <a:bodyPr wrap="square" rtlCol="0">
            <a:spAutoFit/>
          </a:bodyPr>
          <a:lstStyle/>
          <a:p>
            <a:pPr marL="457200" indent="-457200">
              <a:buFont typeface="Arial" pitchFamily="34" charset="0"/>
              <a:buChar char="•"/>
            </a:pPr>
            <a:r>
              <a:rPr lang="fr-FR" sz="3200" dirty="0" smtClean="0">
                <a:latin typeface="Arial" pitchFamily="34" charset="0"/>
                <a:cs typeface="Arial" pitchFamily="34" charset="0"/>
              </a:rPr>
              <a:t>Eléments statistiques.</a:t>
            </a:r>
            <a:endParaRPr lang="fr-FR" sz="3200" dirty="0">
              <a:latin typeface="Arial" pitchFamily="34" charset="0"/>
              <a:cs typeface="Arial" pitchFamily="34" charset="0"/>
            </a:endParaRPr>
          </a:p>
          <a:p>
            <a:pPr marL="457200" indent="-457200">
              <a:buFont typeface="Arial" pitchFamily="34" charset="0"/>
              <a:buChar char="•"/>
            </a:pPr>
            <a:r>
              <a:rPr lang="fr-FR" sz="3200" dirty="0" smtClean="0">
                <a:latin typeface="Arial" pitchFamily="34" charset="0"/>
                <a:cs typeface="Arial" pitchFamily="34" charset="0"/>
              </a:rPr>
              <a:t>Formation des enseignants.</a:t>
            </a:r>
            <a:endParaRPr lang="fr-FR" sz="3200" dirty="0">
              <a:latin typeface="Arial" pitchFamily="34" charset="0"/>
              <a:cs typeface="Arial" pitchFamily="34" charset="0"/>
            </a:endParaRPr>
          </a:p>
          <a:p>
            <a:pPr marL="457200" indent="-457200">
              <a:buFont typeface="Arial" pitchFamily="34" charset="0"/>
              <a:buChar char="•"/>
            </a:pPr>
            <a:r>
              <a:rPr lang="fr-FR" sz="3200" dirty="0">
                <a:latin typeface="Arial" pitchFamily="34" charset="0"/>
                <a:cs typeface="Arial" pitchFamily="34" charset="0"/>
              </a:rPr>
              <a:t>C</a:t>
            </a:r>
            <a:r>
              <a:rPr lang="fr-FR" sz="3200" dirty="0" smtClean="0">
                <a:latin typeface="Arial" pitchFamily="34" charset="0"/>
                <a:cs typeface="Arial" pitchFamily="34" charset="0"/>
              </a:rPr>
              <a:t>ollaboration </a:t>
            </a:r>
            <a:r>
              <a:rPr lang="fr-FR" sz="3200" dirty="0">
                <a:latin typeface="Arial" pitchFamily="34" charset="0"/>
                <a:cs typeface="Arial" pitchFamily="34" charset="0"/>
              </a:rPr>
              <a:t>renforcée pour améliorer les parcours des jeunes en situation de </a:t>
            </a:r>
            <a:r>
              <a:rPr lang="fr-FR" sz="3200" dirty="0" smtClean="0">
                <a:latin typeface="Arial" pitchFamily="34" charset="0"/>
                <a:cs typeface="Arial" pitchFamily="34" charset="0"/>
              </a:rPr>
              <a:t>handicap.</a:t>
            </a:r>
            <a:endParaRPr lang="fr-FR" sz="3200" dirty="0">
              <a:latin typeface="Arial" pitchFamily="34" charset="0"/>
              <a:cs typeface="Arial" pitchFamily="34" charset="0"/>
            </a:endParaRPr>
          </a:p>
          <a:p>
            <a:pPr marL="457200" indent="-457200">
              <a:buFont typeface="Arial" pitchFamily="34" charset="0"/>
              <a:buChar char="•"/>
            </a:pPr>
            <a:r>
              <a:rPr lang="fr-FR" sz="3200" dirty="0">
                <a:latin typeface="Arial" pitchFamily="34" charset="0"/>
                <a:cs typeface="Arial" pitchFamily="34" charset="0"/>
              </a:rPr>
              <a:t>A</a:t>
            </a:r>
            <a:r>
              <a:rPr lang="fr-FR" sz="3200" dirty="0" smtClean="0">
                <a:latin typeface="Arial" pitchFamily="34" charset="0"/>
                <a:cs typeface="Arial" pitchFamily="34" charset="0"/>
              </a:rPr>
              <a:t>ide </a:t>
            </a:r>
            <a:r>
              <a:rPr lang="fr-FR" sz="3200" dirty="0">
                <a:latin typeface="Arial" pitchFamily="34" charset="0"/>
                <a:cs typeface="Arial" pitchFamily="34" charset="0"/>
              </a:rPr>
              <a:t>humaine professionnalisée pour un accompagnement de </a:t>
            </a:r>
            <a:r>
              <a:rPr lang="fr-FR" sz="3200" dirty="0" smtClean="0">
                <a:latin typeface="Arial" pitchFamily="34" charset="0"/>
                <a:cs typeface="Arial" pitchFamily="34" charset="0"/>
              </a:rPr>
              <a:t>qualité.</a:t>
            </a:r>
            <a:endParaRPr lang="fr-FR" sz="3200" dirty="0">
              <a:latin typeface="Arial" pitchFamily="34" charset="0"/>
              <a:cs typeface="Arial" pitchFamily="34" charset="0"/>
            </a:endParaRPr>
          </a:p>
          <a:p>
            <a:pPr marL="457200" indent="-457200">
              <a:buFont typeface="Arial" pitchFamily="34" charset="0"/>
              <a:buChar char="•"/>
            </a:pPr>
            <a:r>
              <a:rPr lang="fr-FR" sz="3200" dirty="0">
                <a:latin typeface="Arial" pitchFamily="34" charset="0"/>
                <a:cs typeface="Arial" pitchFamily="34" charset="0"/>
              </a:rPr>
              <a:t>A</a:t>
            </a:r>
            <a:r>
              <a:rPr lang="fr-FR" sz="3200" dirty="0" smtClean="0">
                <a:latin typeface="Arial" pitchFamily="34" charset="0"/>
                <a:cs typeface="Arial" pitchFamily="34" charset="0"/>
              </a:rPr>
              <a:t>ccessibilité </a:t>
            </a:r>
            <a:r>
              <a:rPr lang="fr-FR" sz="3200" dirty="0">
                <a:latin typeface="Arial" pitchFamily="34" charset="0"/>
                <a:cs typeface="Arial" pitchFamily="34" charset="0"/>
              </a:rPr>
              <a:t>améliorée en faveur des élèves et des </a:t>
            </a:r>
            <a:r>
              <a:rPr lang="fr-FR" sz="3200" dirty="0" smtClean="0">
                <a:latin typeface="Arial" pitchFamily="34" charset="0"/>
                <a:cs typeface="Arial" pitchFamily="34" charset="0"/>
              </a:rPr>
              <a:t>familles.</a:t>
            </a:r>
            <a:endParaRPr lang="fr-FR" sz="3200" dirty="0">
              <a:latin typeface="Arial" pitchFamily="34" charset="0"/>
              <a:cs typeface="Arial" pitchFamily="34" charset="0"/>
            </a:endParaRPr>
          </a:p>
          <a:p>
            <a:endParaRPr lang="fr-FR" dirty="0"/>
          </a:p>
        </p:txBody>
      </p:sp>
      <p:sp>
        <p:nvSpPr>
          <p:cNvPr id="6" name="ZoneTexte 5"/>
          <p:cNvSpPr txBox="1"/>
          <p:nvPr/>
        </p:nvSpPr>
        <p:spPr>
          <a:xfrm>
            <a:off x="827584" y="1628800"/>
            <a:ext cx="5040560" cy="584775"/>
          </a:xfrm>
          <a:prstGeom prst="rect">
            <a:avLst/>
          </a:prstGeom>
          <a:solidFill>
            <a:srgbClr val="FFFF00"/>
          </a:solidFill>
          <a:ln>
            <a:solidFill>
              <a:srgbClr val="000000"/>
            </a:solidFill>
          </a:ln>
        </p:spPr>
        <p:txBody>
          <a:bodyPr wrap="square" rtlCol="0">
            <a:spAutoFit/>
          </a:bodyPr>
          <a:lstStyle/>
          <a:p>
            <a:r>
              <a:rPr lang="fr-FR" sz="3200" b="1" dirty="0">
                <a:solidFill>
                  <a:srgbClr val="FF0000"/>
                </a:solidFill>
                <a:latin typeface="Arial" pitchFamily="34" charset="0"/>
                <a:cs typeface="Arial" pitchFamily="34" charset="0"/>
              </a:rPr>
              <a:t>Eléments statistiques.</a:t>
            </a:r>
          </a:p>
        </p:txBody>
      </p:sp>
      <p:sp>
        <p:nvSpPr>
          <p:cNvPr id="4" name="ZoneTexte 3"/>
          <p:cNvSpPr txBox="1"/>
          <p:nvPr/>
        </p:nvSpPr>
        <p:spPr>
          <a:xfrm>
            <a:off x="7979279" y="721571"/>
            <a:ext cx="432048" cy="369332"/>
          </a:xfrm>
          <a:prstGeom prst="rect">
            <a:avLst/>
          </a:prstGeom>
          <a:noFill/>
        </p:spPr>
        <p:txBody>
          <a:bodyPr wrap="square" rtlCol="0">
            <a:spAutoFit/>
          </a:bodyPr>
          <a:lstStyle/>
          <a:p>
            <a:pPr algn="ctr"/>
            <a:r>
              <a:rPr lang="fr-FR" dirty="0" smtClean="0"/>
              <a:t>1</a:t>
            </a:r>
            <a:endParaRPr lang="fr-F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ipe(down)">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395536" y="2060848"/>
            <a:ext cx="8352928" cy="3946190"/>
          </a:xfrm>
        </p:spPr>
        <p:txBody>
          <a:bodyPr>
            <a:normAutofit/>
          </a:bodyPr>
          <a:lstStyle/>
          <a:p>
            <a:pPr algn="ctr"/>
            <a:r>
              <a:rPr lang="fr-FR" sz="6700" dirty="0" smtClean="0">
                <a:solidFill>
                  <a:srgbClr val="92D050"/>
                </a:solidFill>
              </a:rPr>
              <a:t>Les chiffres clés </a:t>
            </a:r>
            <a:br>
              <a:rPr lang="fr-FR" sz="6700" dirty="0" smtClean="0">
                <a:solidFill>
                  <a:srgbClr val="92D050"/>
                </a:solidFill>
              </a:rPr>
            </a:br>
            <a:r>
              <a:rPr lang="fr-FR" sz="6700" dirty="0" smtClean="0">
                <a:solidFill>
                  <a:srgbClr val="92D050"/>
                </a:solidFill>
              </a:rPr>
              <a:t>du handicap</a:t>
            </a:r>
            <a:r>
              <a:rPr lang="fr-FR" dirty="0" smtClean="0">
                <a:solidFill>
                  <a:srgbClr val="92D050"/>
                </a:solidFill>
              </a:rPr>
              <a:t/>
            </a:r>
            <a:br>
              <a:rPr lang="fr-FR" dirty="0" smtClean="0">
                <a:solidFill>
                  <a:srgbClr val="92D050"/>
                </a:solidFill>
              </a:rPr>
            </a:br>
            <a:r>
              <a:rPr lang="fr-FR" dirty="0" smtClean="0">
                <a:solidFill>
                  <a:srgbClr val="92D050"/>
                </a:solidFill>
              </a:rPr>
              <a:t> </a:t>
            </a:r>
            <a:br>
              <a:rPr lang="fr-FR" dirty="0" smtClean="0">
                <a:solidFill>
                  <a:srgbClr val="92D050"/>
                </a:solidFill>
              </a:rPr>
            </a:br>
            <a:endParaRPr lang="fr-FR" dirty="0">
              <a:solidFill>
                <a:srgbClr val="92D050"/>
              </a:solidFill>
            </a:endParaRPr>
          </a:p>
        </p:txBody>
      </p:sp>
    </p:spTree>
    <p:extLst>
      <p:ext uri="{BB962C8B-B14F-4D97-AF65-F5344CB8AC3E}">
        <p14:creationId xmlns:p14="http://schemas.microsoft.com/office/powerpoint/2010/main" val="6026942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Scale>
                                      <p:cBhvr>
                                        <p:cTn id="7" dur="1000" decel="50000" fill="hold">
                                          <p:stCondLst>
                                            <p:cond delay="0"/>
                                          </p:stCondLst>
                                        </p:cTn>
                                        <p:tgtEl>
                                          <p:spTgt spid="2"/>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8" dur="1000" decel="50000" fill="hold">
                                          <p:stCondLst>
                                            <p:cond delay="0"/>
                                          </p:stCondLst>
                                        </p:cTn>
                                        <p:tgtEl>
                                          <p:spTgt spid="2"/>
                                        </p:tgtEl>
                                        <p:attrNameLst>
                                          <p:attrName>ppt_x</p:attrName>
                                          <p:attrName>ppt_y</p:attrName>
                                        </p:attrNameLst>
                                      </p:cBhvr>
                                    </p:animMotion>
                                    <p:animEffect transition="in" filter="fade">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251520" y="548680"/>
            <a:ext cx="8429684" cy="5400600"/>
          </a:xfrm>
          <a:prstGeom prst="rect">
            <a:avLst/>
          </a:prstGeom>
          <a:gradFill flip="none" rotWithShape="1">
            <a:gsLst>
              <a:gs pos="0">
                <a:srgbClr val="FFFF00">
                  <a:tint val="66000"/>
                  <a:satMod val="160000"/>
                </a:srgbClr>
              </a:gs>
              <a:gs pos="50000">
                <a:srgbClr val="FFFF00">
                  <a:tint val="44500"/>
                  <a:satMod val="160000"/>
                </a:srgbClr>
              </a:gs>
              <a:gs pos="100000">
                <a:srgbClr val="FFFF00">
                  <a:tint val="23500"/>
                  <a:satMod val="160000"/>
                </a:srgbClr>
              </a:gs>
            </a:gsLst>
            <a:lin ang="0" scaled="1"/>
            <a:tileRect/>
          </a:grad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 name="Titre 1"/>
          <p:cNvSpPr>
            <a:spLocks noGrp="1"/>
          </p:cNvSpPr>
          <p:nvPr>
            <p:ph type="ctrTitle"/>
          </p:nvPr>
        </p:nvSpPr>
        <p:spPr>
          <a:xfrm>
            <a:off x="683568" y="1772816"/>
            <a:ext cx="7851648" cy="3744416"/>
          </a:xfrm>
        </p:spPr>
        <p:txBody>
          <a:bodyPr>
            <a:normAutofit fontScale="90000"/>
          </a:bodyPr>
          <a:lstStyle/>
          <a:p>
            <a:pPr algn="l"/>
            <a:r>
              <a:rPr lang="fr-FR" sz="3200" dirty="0" smtClean="0">
                <a:solidFill>
                  <a:schemeClr val="bg1">
                    <a:lumMod val="85000"/>
                    <a:lumOff val="15000"/>
                  </a:schemeClr>
                </a:solidFill>
              </a:rPr>
              <a:t>« L'école </a:t>
            </a:r>
            <a:r>
              <a:rPr lang="fr-FR" sz="3200" dirty="0">
                <a:solidFill>
                  <a:schemeClr val="bg1">
                    <a:lumMod val="85000"/>
                    <a:lumOff val="15000"/>
                  </a:schemeClr>
                </a:solidFill>
              </a:rPr>
              <a:t>inclusive, c'est surtout une réalité, </a:t>
            </a:r>
            <a:r>
              <a:rPr lang="fr-FR" sz="3200" u="sng" dirty="0">
                <a:solidFill>
                  <a:schemeClr val="bg1">
                    <a:lumMod val="85000"/>
                    <a:lumOff val="15000"/>
                  </a:schemeClr>
                </a:solidFill>
              </a:rPr>
              <a:t>inscrite dans la loi </a:t>
            </a:r>
            <a:r>
              <a:rPr lang="fr-FR" sz="3200" dirty="0">
                <a:solidFill>
                  <a:schemeClr val="bg1">
                    <a:lumMod val="85000"/>
                    <a:lumOff val="15000"/>
                  </a:schemeClr>
                </a:solidFill>
              </a:rPr>
              <a:t>depuis 2013 et </a:t>
            </a:r>
            <a:r>
              <a:rPr lang="fr-FR" sz="3200" dirty="0">
                <a:solidFill>
                  <a:schemeClr val="bg1">
                    <a:lumMod val="85000"/>
                    <a:lumOff val="15000"/>
                  </a:schemeClr>
                </a:solidFill>
                <a:effectLst/>
              </a:rPr>
              <a:t>rendue concrète</a:t>
            </a:r>
            <a:r>
              <a:rPr lang="fr-FR" sz="3200" dirty="0">
                <a:solidFill>
                  <a:schemeClr val="bg1">
                    <a:lumMod val="85000"/>
                    <a:lumOff val="15000"/>
                  </a:schemeClr>
                </a:solidFill>
              </a:rPr>
              <a:t> au quotidien pour </a:t>
            </a:r>
            <a:r>
              <a:rPr lang="fr-FR" sz="3200" dirty="0" smtClean="0">
                <a:solidFill>
                  <a:schemeClr val="bg1">
                    <a:lumMod val="85000"/>
                    <a:lumOff val="15000"/>
                  </a:schemeClr>
                </a:solidFill>
              </a:rPr>
              <a:t>environ  </a:t>
            </a:r>
            <a:r>
              <a:rPr lang="fr-FR" sz="3200" u="sng" dirty="0">
                <a:solidFill>
                  <a:schemeClr val="bg1">
                    <a:lumMod val="85000"/>
                    <a:lumOff val="15000"/>
                  </a:schemeClr>
                </a:solidFill>
                <a:effectLst/>
              </a:rPr>
              <a:t>280 000 élèves </a:t>
            </a:r>
            <a:r>
              <a:rPr lang="fr-FR" sz="3200" dirty="0">
                <a:solidFill>
                  <a:schemeClr val="bg1">
                    <a:lumMod val="85000"/>
                    <a:lumOff val="15000"/>
                  </a:schemeClr>
                </a:solidFill>
              </a:rPr>
              <a:t>en situation de handicap, scolarisés en </a:t>
            </a:r>
            <a:r>
              <a:rPr lang="fr-FR" sz="3200" u="sng" dirty="0" smtClean="0">
                <a:solidFill>
                  <a:schemeClr val="bg1">
                    <a:lumMod val="85000"/>
                    <a:lumOff val="15000"/>
                  </a:schemeClr>
                </a:solidFill>
                <a:effectLst/>
              </a:rPr>
              <a:t>milieu ordinaire</a:t>
            </a:r>
            <a:r>
              <a:rPr lang="fr-FR" sz="3200" dirty="0" smtClean="0">
                <a:solidFill>
                  <a:schemeClr val="bg1">
                    <a:lumMod val="85000"/>
                    <a:lumOff val="15000"/>
                  </a:schemeClr>
                </a:solidFill>
              </a:rPr>
              <a:t> ».</a:t>
            </a:r>
            <a:br>
              <a:rPr lang="fr-FR" sz="3200" dirty="0" smtClean="0">
                <a:solidFill>
                  <a:schemeClr val="bg1">
                    <a:lumMod val="85000"/>
                    <a:lumOff val="15000"/>
                  </a:schemeClr>
                </a:solidFill>
              </a:rPr>
            </a:br>
            <a:r>
              <a:rPr lang="fr-FR" sz="3200" dirty="0" smtClean="0">
                <a:solidFill>
                  <a:schemeClr val="bg1">
                    <a:lumMod val="85000"/>
                    <a:lumOff val="15000"/>
                  </a:schemeClr>
                </a:solidFill>
              </a:rPr>
              <a:t/>
            </a:r>
            <a:br>
              <a:rPr lang="fr-FR" sz="3200" dirty="0" smtClean="0">
                <a:solidFill>
                  <a:schemeClr val="bg1">
                    <a:lumMod val="85000"/>
                    <a:lumOff val="15000"/>
                  </a:schemeClr>
                </a:solidFill>
              </a:rPr>
            </a:br>
            <a:r>
              <a:rPr lang="fr-FR" sz="3200" dirty="0" smtClean="0">
                <a:solidFill>
                  <a:schemeClr val="bg1">
                    <a:lumMod val="85000"/>
                    <a:lumOff val="15000"/>
                  </a:schemeClr>
                </a:solidFill>
              </a:rPr>
              <a:t>                                     </a:t>
            </a:r>
            <a:r>
              <a:rPr lang="fr-FR" sz="2400" dirty="0" smtClean="0">
                <a:solidFill>
                  <a:schemeClr val="bg1">
                    <a:lumMod val="85000"/>
                    <a:lumOff val="15000"/>
                  </a:schemeClr>
                </a:solidFill>
              </a:rPr>
              <a:t>NVB, Ministère de l’Education Nationale </a:t>
            </a:r>
            <a:endParaRPr lang="fr-FR" sz="2400" dirty="0">
              <a:solidFill>
                <a:schemeClr val="bg1">
                  <a:lumMod val="85000"/>
                  <a:lumOff val="15000"/>
                </a:schemeClr>
              </a:solidFill>
            </a:endParaRPr>
          </a:p>
        </p:txBody>
      </p:sp>
      <p:sp>
        <p:nvSpPr>
          <p:cNvPr id="4" name="Titre 1"/>
          <p:cNvSpPr txBox="1">
            <a:spLocks/>
          </p:cNvSpPr>
          <p:nvPr/>
        </p:nvSpPr>
        <p:spPr>
          <a:xfrm>
            <a:off x="351562" y="908720"/>
            <a:ext cx="8229600" cy="710952"/>
          </a:xfrm>
          <a:prstGeom prst="rect">
            <a:avLst/>
          </a:prstGeom>
          <a:ln>
            <a:noFill/>
          </a:ln>
        </p:spPr>
        <p:txBody>
          <a:bodyPr vert="horz" lIns="0" tIns="0" rIns="18288" bIns="0" anchor="b">
            <a:noAutofit/>
            <a:scene3d>
              <a:camera prst="orthographicFront"/>
              <a:lightRig rig="freezing" dir="t">
                <a:rot lat="0" lon="0" rev="5640000"/>
              </a:lightRig>
            </a:scene3d>
            <a:sp3d prstMaterial="flat">
              <a:bevelT w="38100" h="38100"/>
              <a:contourClr>
                <a:schemeClr val="tx2"/>
              </a:contourClr>
            </a:sp3d>
          </a:bodyPr>
          <a:lstStyle>
            <a:lvl1pPr algn="r" rtl="0" eaLnBrk="1" latinLnBrk="0" hangingPunct="1">
              <a:spcBef>
                <a:spcPct val="0"/>
              </a:spcBef>
              <a:buNone/>
              <a:defRPr kumimoji="0" sz="5600" b="1" kern="1200">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pPr algn="ctr"/>
            <a:r>
              <a:rPr lang="fr-FR" sz="4400" smtClean="0">
                <a:solidFill>
                  <a:srgbClr val="FF0000"/>
                </a:solidFill>
              </a:rPr>
              <a:t>CNH</a:t>
            </a:r>
            <a:endParaRPr lang="fr-FR" sz="4400" dirty="0">
              <a:solidFill>
                <a:srgbClr val="FF0000"/>
              </a:solidFill>
            </a:endParaRPr>
          </a:p>
        </p:txBody>
      </p:sp>
      <p:sp>
        <p:nvSpPr>
          <p:cNvPr id="5" name="ZoneTexte 4"/>
          <p:cNvSpPr txBox="1"/>
          <p:nvPr/>
        </p:nvSpPr>
        <p:spPr>
          <a:xfrm>
            <a:off x="7897481" y="869486"/>
            <a:ext cx="432048" cy="369332"/>
          </a:xfrm>
          <a:prstGeom prst="rect">
            <a:avLst/>
          </a:prstGeom>
          <a:noFill/>
        </p:spPr>
        <p:txBody>
          <a:bodyPr wrap="square" rtlCol="0">
            <a:spAutoFit/>
          </a:bodyPr>
          <a:lstStyle/>
          <a:p>
            <a:pPr algn="ctr"/>
            <a:r>
              <a:rPr lang="fr-FR" b="1" dirty="0">
                <a:solidFill>
                  <a:srgbClr val="FF0000"/>
                </a:solidFill>
              </a:rPr>
              <a:t>2</a:t>
            </a:r>
          </a:p>
        </p:txBody>
      </p:sp>
    </p:spTree>
    <p:extLst>
      <p:ext uri="{BB962C8B-B14F-4D97-AF65-F5344CB8AC3E}">
        <p14:creationId xmlns:p14="http://schemas.microsoft.com/office/powerpoint/2010/main" val="3964141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Scale>
                                      <p:cBhvr>
                                        <p:cTn id="7" dur="1000" decel="50000" fill="hold">
                                          <p:stCondLst>
                                            <p:cond delay="0"/>
                                          </p:stCondLst>
                                        </p:cTn>
                                        <p:tgtEl>
                                          <p:spTgt spid="2"/>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8" dur="1000" decel="50000" fill="hold">
                                          <p:stCondLst>
                                            <p:cond delay="0"/>
                                          </p:stCondLst>
                                        </p:cTn>
                                        <p:tgtEl>
                                          <p:spTgt spid="2"/>
                                        </p:tgtEl>
                                        <p:attrNameLst>
                                          <p:attrName>ppt_x</p:attrName>
                                          <p:attrName>ppt_y</p:attrName>
                                        </p:attrNameLst>
                                      </p:cBhvr>
                                    </p:animMotion>
                                    <p:animEffect transition="in" filter="fade">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67544" y="476672"/>
            <a:ext cx="8229600" cy="1080120"/>
          </a:xfrm>
          <a:gradFill flip="none" rotWithShape="1">
            <a:gsLst>
              <a:gs pos="0">
                <a:schemeClr val="accent4">
                  <a:lumMod val="60000"/>
                  <a:lumOff val="40000"/>
                  <a:tint val="66000"/>
                  <a:satMod val="160000"/>
                </a:schemeClr>
              </a:gs>
              <a:gs pos="50000">
                <a:schemeClr val="accent4">
                  <a:lumMod val="60000"/>
                  <a:lumOff val="40000"/>
                  <a:tint val="44500"/>
                  <a:satMod val="160000"/>
                </a:schemeClr>
              </a:gs>
              <a:gs pos="100000">
                <a:schemeClr val="accent4">
                  <a:lumMod val="60000"/>
                  <a:lumOff val="40000"/>
                  <a:tint val="23500"/>
                  <a:satMod val="160000"/>
                </a:schemeClr>
              </a:gs>
            </a:gsLst>
            <a:lin ang="16200000" scaled="1"/>
            <a:tileRect/>
          </a:gradFill>
        </p:spPr>
        <p:txBody>
          <a:bodyPr>
            <a:noAutofit/>
          </a:bodyPr>
          <a:lstStyle/>
          <a:p>
            <a:pPr algn="ctr"/>
            <a:r>
              <a:rPr lang="fr-FR" sz="3600" dirty="0" smtClean="0">
                <a:solidFill>
                  <a:srgbClr val="FF0000"/>
                </a:solidFill>
              </a:rPr>
              <a:t>Scolarisation des élèves en situation de handicap </a:t>
            </a:r>
            <a:r>
              <a:rPr lang="fr-FR" sz="3600" u="sng" dirty="0" smtClean="0">
                <a:solidFill>
                  <a:srgbClr val="FF0000"/>
                </a:solidFill>
              </a:rPr>
              <a:t>tous milieux  </a:t>
            </a:r>
            <a:r>
              <a:rPr lang="fr-FR" sz="3600" dirty="0" smtClean="0">
                <a:solidFill>
                  <a:srgbClr val="FF0000"/>
                </a:solidFill>
              </a:rPr>
              <a:t>rentrée 2014</a:t>
            </a:r>
            <a:endParaRPr lang="fr-FR" sz="3600" dirty="0">
              <a:solidFill>
                <a:srgbClr val="FF0000"/>
              </a:solidFill>
            </a:endParaRPr>
          </a:p>
        </p:txBody>
      </p:sp>
      <p:sp>
        <p:nvSpPr>
          <p:cNvPr id="3" name="Espace réservé du contenu 2"/>
          <p:cNvSpPr>
            <a:spLocks noGrp="1"/>
          </p:cNvSpPr>
          <p:nvPr>
            <p:ph idx="1"/>
          </p:nvPr>
        </p:nvSpPr>
        <p:spPr>
          <a:xfrm>
            <a:off x="457200" y="1935480"/>
            <a:ext cx="8229600" cy="4661872"/>
          </a:xfrm>
        </p:spPr>
        <p:txBody>
          <a:bodyPr>
            <a:normAutofit fontScale="92500" lnSpcReduction="20000"/>
          </a:bodyPr>
          <a:lstStyle/>
          <a:p>
            <a:endParaRPr lang="fr-FR" dirty="0" smtClean="0"/>
          </a:p>
          <a:p>
            <a:endParaRPr lang="fr-FR" dirty="0" smtClean="0"/>
          </a:p>
          <a:p>
            <a:endParaRPr lang="fr-FR" dirty="0"/>
          </a:p>
          <a:p>
            <a:endParaRPr lang="fr-FR" dirty="0" smtClean="0"/>
          </a:p>
          <a:p>
            <a:endParaRPr lang="fr-FR" dirty="0"/>
          </a:p>
          <a:p>
            <a:endParaRPr lang="fr-FR" dirty="0" smtClean="0"/>
          </a:p>
          <a:p>
            <a:endParaRPr lang="fr-FR" dirty="0"/>
          </a:p>
          <a:p>
            <a:endParaRPr lang="fr-FR" dirty="0" smtClean="0"/>
          </a:p>
          <a:p>
            <a:endParaRPr lang="fr-FR" dirty="0"/>
          </a:p>
          <a:p>
            <a:pPr marL="0" indent="0">
              <a:buNone/>
            </a:pPr>
            <a:endParaRPr lang="fr-FR" sz="3600" dirty="0" smtClean="0">
              <a:solidFill>
                <a:srgbClr val="FF0000"/>
              </a:solidFill>
              <a:latin typeface="+mj-lt"/>
              <a:ea typeface="+mj-ea"/>
              <a:cs typeface="+mj-cs"/>
            </a:endParaRPr>
          </a:p>
          <a:p>
            <a:pPr marL="0" indent="0" algn="ctr">
              <a:buNone/>
            </a:pPr>
            <a:r>
              <a:rPr lang="fr-FR" sz="5800" b="1" dirty="0" smtClean="0">
                <a:solidFill>
                  <a:srgbClr val="FF0000"/>
                </a:solidFill>
                <a:latin typeface="+mj-lt"/>
                <a:ea typeface="+mj-ea"/>
                <a:cs typeface="+mj-cs"/>
              </a:rPr>
              <a:t>330 247</a:t>
            </a:r>
            <a:endParaRPr lang="fr-FR" sz="5800" b="1" dirty="0">
              <a:solidFill>
                <a:srgbClr val="FF0000"/>
              </a:solidFill>
              <a:latin typeface="+mj-lt"/>
              <a:ea typeface="+mj-ea"/>
              <a:cs typeface="+mj-cs"/>
            </a:endParaRPr>
          </a:p>
        </p:txBody>
      </p:sp>
      <p:pic>
        <p:nvPicPr>
          <p:cNvPr id="4"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l="2598" t="18181" r="60908" b="5682"/>
          <a:stretch/>
        </p:blipFill>
        <p:spPr bwMode="auto">
          <a:xfrm>
            <a:off x="107504" y="1628800"/>
            <a:ext cx="4176464" cy="40328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l="43918" t="24660" r="1666" b="9123"/>
          <a:stretch/>
        </p:blipFill>
        <p:spPr bwMode="auto">
          <a:xfrm>
            <a:off x="4283968" y="2564904"/>
            <a:ext cx="4644008" cy="2737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ZoneTexte 6"/>
          <p:cNvSpPr txBox="1"/>
          <p:nvPr/>
        </p:nvSpPr>
        <p:spPr>
          <a:xfrm>
            <a:off x="8411327" y="260648"/>
            <a:ext cx="432048" cy="369332"/>
          </a:xfrm>
          <a:prstGeom prst="rect">
            <a:avLst/>
          </a:prstGeom>
          <a:noFill/>
        </p:spPr>
        <p:txBody>
          <a:bodyPr wrap="square" rtlCol="0">
            <a:spAutoFit/>
          </a:bodyPr>
          <a:lstStyle/>
          <a:p>
            <a:pPr algn="ctr"/>
            <a:r>
              <a:rPr lang="fr-FR" b="1" dirty="0"/>
              <a:t>3</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3">
                                            <p:txEl>
                                              <p:pRg st="10" end="10"/>
                                            </p:txEl>
                                          </p:spTgt>
                                        </p:tgtEl>
                                        <p:attrNameLst>
                                          <p:attrName>style.visibility</p:attrName>
                                        </p:attrNameLst>
                                      </p:cBhvr>
                                      <p:to>
                                        <p:strVal val="visible"/>
                                      </p:to>
                                    </p:set>
                                    <p:animEffect transition="in" filter="wipe(down)">
                                      <p:cBhvr>
                                        <p:cTn id="7" dur="500"/>
                                        <p:tgtEl>
                                          <p:spTgt spid="3">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67544" y="332656"/>
            <a:ext cx="8229600" cy="1082384"/>
          </a:xfrm>
          <a:gradFill flip="none" rotWithShape="1">
            <a:gsLst>
              <a:gs pos="0">
                <a:schemeClr val="accent4">
                  <a:lumMod val="60000"/>
                  <a:lumOff val="40000"/>
                  <a:tint val="66000"/>
                  <a:satMod val="160000"/>
                </a:schemeClr>
              </a:gs>
              <a:gs pos="50000">
                <a:schemeClr val="accent4">
                  <a:lumMod val="60000"/>
                  <a:lumOff val="40000"/>
                  <a:tint val="44500"/>
                  <a:satMod val="160000"/>
                </a:schemeClr>
              </a:gs>
              <a:gs pos="100000">
                <a:schemeClr val="accent4">
                  <a:lumMod val="60000"/>
                  <a:lumOff val="40000"/>
                  <a:tint val="23500"/>
                  <a:satMod val="160000"/>
                </a:schemeClr>
              </a:gs>
            </a:gsLst>
            <a:lin ang="16200000" scaled="1"/>
            <a:tileRect/>
          </a:gradFill>
        </p:spPr>
        <p:txBody>
          <a:bodyPr vert="horz" lIns="0" rIns="0" bIns="0" anchor="b">
            <a:noAutofit/>
          </a:bodyPr>
          <a:lstStyle/>
          <a:p>
            <a:pPr algn="ctr"/>
            <a:r>
              <a:rPr lang="fr-FR" sz="3600" dirty="0">
                <a:solidFill>
                  <a:srgbClr val="FF0000"/>
                </a:solidFill>
              </a:rPr>
              <a:t>Scolarisation des enfants </a:t>
            </a:r>
            <a:r>
              <a:rPr lang="fr-FR" sz="3600" dirty="0" smtClean="0">
                <a:solidFill>
                  <a:srgbClr val="FF0000"/>
                </a:solidFill>
              </a:rPr>
              <a:t>en situation de handicap en </a:t>
            </a:r>
            <a:r>
              <a:rPr lang="fr-FR" sz="3600" u="sng" dirty="0">
                <a:solidFill>
                  <a:srgbClr val="FF0000"/>
                </a:solidFill>
              </a:rPr>
              <a:t>milieu ordinaire </a:t>
            </a:r>
            <a:r>
              <a:rPr lang="fr-FR" sz="3600" dirty="0">
                <a:solidFill>
                  <a:srgbClr val="FF0000"/>
                </a:solidFill>
              </a:rPr>
              <a:t>2015 / 2016</a:t>
            </a:r>
          </a:p>
        </p:txBody>
      </p:sp>
      <p:pic>
        <p:nvPicPr>
          <p:cNvPr id="1026" name="Picture 2"/>
          <p:cNvPicPr>
            <a:picLocks noGrp="1" noChangeAspect="1" noChangeArrowheads="1"/>
          </p:cNvPicPr>
          <p:nvPr>
            <p:ph idx="1"/>
          </p:nvPr>
        </p:nvPicPr>
        <p:blipFill rotWithShape="1">
          <a:blip r:embed="rId2">
            <a:extLst>
              <a:ext uri="{28A0092B-C50C-407E-A947-70E740481C1C}">
                <a14:useLocalDpi xmlns:a14="http://schemas.microsoft.com/office/drawing/2010/main" val="0"/>
              </a:ext>
            </a:extLst>
          </a:blip>
          <a:srcRect l="4002" t="23909" r="2420" b="881"/>
          <a:stretch/>
        </p:blipFill>
        <p:spPr bwMode="auto">
          <a:xfrm>
            <a:off x="107504" y="1772816"/>
            <a:ext cx="8928992" cy="45567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ZoneTexte 2"/>
          <p:cNvSpPr txBox="1"/>
          <p:nvPr/>
        </p:nvSpPr>
        <p:spPr>
          <a:xfrm>
            <a:off x="5364088" y="5877272"/>
            <a:ext cx="2664296" cy="769441"/>
          </a:xfrm>
          <a:prstGeom prst="rect">
            <a:avLst/>
          </a:prstGeom>
          <a:noFill/>
        </p:spPr>
        <p:txBody>
          <a:bodyPr wrap="square" rtlCol="0">
            <a:spAutoFit/>
          </a:bodyPr>
          <a:lstStyle/>
          <a:p>
            <a:pPr algn="ctr"/>
            <a:r>
              <a:rPr lang="fr-FR" sz="4400" b="1" dirty="0" smtClean="0">
                <a:solidFill>
                  <a:srgbClr val="FF0000"/>
                </a:solidFill>
                <a:latin typeface="Arial" pitchFamily="34" charset="0"/>
                <a:cs typeface="Arial" pitchFamily="34" charset="0"/>
              </a:rPr>
              <a:t>278 978</a:t>
            </a:r>
            <a:endParaRPr lang="fr-FR" sz="4400" b="1" dirty="0">
              <a:solidFill>
                <a:srgbClr val="FF0000"/>
              </a:solidFill>
              <a:latin typeface="Arial" pitchFamily="34" charset="0"/>
              <a:cs typeface="Arial" pitchFamily="34" charset="0"/>
            </a:endParaRPr>
          </a:p>
        </p:txBody>
      </p:sp>
      <p:sp>
        <p:nvSpPr>
          <p:cNvPr id="5" name="ZoneTexte 4"/>
          <p:cNvSpPr txBox="1"/>
          <p:nvPr/>
        </p:nvSpPr>
        <p:spPr>
          <a:xfrm>
            <a:off x="8532440" y="352239"/>
            <a:ext cx="432048" cy="369332"/>
          </a:xfrm>
          <a:prstGeom prst="rect">
            <a:avLst/>
          </a:prstGeom>
          <a:noFill/>
        </p:spPr>
        <p:txBody>
          <a:bodyPr wrap="square" rtlCol="0">
            <a:spAutoFit/>
          </a:bodyPr>
          <a:lstStyle/>
          <a:p>
            <a:pPr algn="ctr"/>
            <a:r>
              <a:rPr lang="fr-FR" dirty="0"/>
              <a:t>4</a:t>
            </a:r>
          </a:p>
        </p:txBody>
      </p:sp>
    </p:spTree>
    <p:extLst>
      <p:ext uri="{BB962C8B-B14F-4D97-AF65-F5344CB8AC3E}">
        <p14:creationId xmlns:p14="http://schemas.microsoft.com/office/powerpoint/2010/main" val="35759358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67544" y="332656"/>
            <a:ext cx="8229600" cy="1082384"/>
          </a:xfrm>
          <a:gradFill flip="none" rotWithShape="1">
            <a:gsLst>
              <a:gs pos="0">
                <a:schemeClr val="accent4">
                  <a:lumMod val="60000"/>
                  <a:lumOff val="40000"/>
                  <a:tint val="66000"/>
                  <a:satMod val="160000"/>
                </a:schemeClr>
              </a:gs>
              <a:gs pos="50000">
                <a:schemeClr val="accent4">
                  <a:lumMod val="60000"/>
                  <a:lumOff val="40000"/>
                  <a:tint val="44500"/>
                  <a:satMod val="160000"/>
                </a:schemeClr>
              </a:gs>
              <a:gs pos="100000">
                <a:schemeClr val="accent4">
                  <a:lumMod val="60000"/>
                  <a:lumOff val="40000"/>
                  <a:tint val="23500"/>
                  <a:satMod val="160000"/>
                </a:schemeClr>
              </a:gs>
            </a:gsLst>
            <a:lin ang="16200000" scaled="1"/>
            <a:tileRect/>
          </a:gradFill>
        </p:spPr>
        <p:txBody>
          <a:bodyPr vert="horz" lIns="0" rIns="0" bIns="0" anchor="b">
            <a:noAutofit/>
          </a:bodyPr>
          <a:lstStyle/>
          <a:p>
            <a:pPr algn="ctr"/>
            <a:r>
              <a:rPr lang="fr-FR" sz="3200" dirty="0">
                <a:solidFill>
                  <a:srgbClr val="FF0000"/>
                </a:solidFill>
              </a:rPr>
              <a:t>Évolution des </a:t>
            </a:r>
            <a:r>
              <a:rPr lang="fr-FR" sz="3200" u="sng" dirty="0">
                <a:solidFill>
                  <a:srgbClr val="FF0000"/>
                </a:solidFill>
              </a:rPr>
              <a:t>modes de scolarisation </a:t>
            </a:r>
            <a:r>
              <a:rPr lang="fr-FR" sz="3200" dirty="0">
                <a:solidFill>
                  <a:srgbClr val="FF0000"/>
                </a:solidFill>
              </a:rPr>
              <a:t>des élèves </a:t>
            </a:r>
            <a:r>
              <a:rPr lang="fr-FR" sz="3200" dirty="0" smtClean="0">
                <a:solidFill>
                  <a:srgbClr val="FF0000"/>
                </a:solidFill>
              </a:rPr>
              <a:t>en situation de handicap </a:t>
            </a:r>
            <a:r>
              <a:rPr lang="fr-FR" sz="3200" dirty="0">
                <a:solidFill>
                  <a:srgbClr val="FF0000"/>
                </a:solidFill>
              </a:rPr>
              <a:t>dans le premier </a:t>
            </a:r>
            <a:r>
              <a:rPr lang="fr-FR" sz="3200" dirty="0" smtClean="0">
                <a:solidFill>
                  <a:srgbClr val="FF0000"/>
                </a:solidFill>
              </a:rPr>
              <a:t>degré</a:t>
            </a:r>
            <a:endParaRPr lang="fr-FR" sz="3200" dirty="0">
              <a:solidFill>
                <a:srgbClr val="FF0000"/>
              </a:solidFill>
            </a:endParaRPr>
          </a:p>
        </p:txBody>
      </p:sp>
      <p:sp>
        <p:nvSpPr>
          <p:cNvPr id="3" name="ZoneTexte 2"/>
          <p:cNvSpPr txBox="1"/>
          <p:nvPr/>
        </p:nvSpPr>
        <p:spPr>
          <a:xfrm>
            <a:off x="251520" y="5877272"/>
            <a:ext cx="8424936" cy="430887"/>
          </a:xfrm>
          <a:prstGeom prst="rect">
            <a:avLst/>
          </a:prstGeom>
          <a:noFill/>
        </p:spPr>
        <p:txBody>
          <a:bodyPr wrap="square" rtlCol="0">
            <a:spAutoFit/>
          </a:bodyPr>
          <a:lstStyle/>
          <a:p>
            <a:pPr algn="ctr"/>
            <a:r>
              <a:rPr lang="fr-FR" sz="2200" dirty="0" smtClean="0">
                <a:solidFill>
                  <a:srgbClr val="FF0000"/>
                </a:solidFill>
                <a:latin typeface="Arial" pitchFamily="34" charset="0"/>
                <a:cs typeface="Arial" pitchFamily="34" charset="0"/>
              </a:rPr>
              <a:t>Une augmentation accrue de la scolarisation en </a:t>
            </a:r>
            <a:r>
              <a:rPr lang="fr-FR" sz="2200" u="sng" dirty="0" smtClean="0">
                <a:solidFill>
                  <a:srgbClr val="FF0000"/>
                </a:solidFill>
                <a:latin typeface="Arial" pitchFamily="34" charset="0"/>
                <a:cs typeface="Arial" pitchFamily="34" charset="0"/>
              </a:rPr>
              <a:t>classe ordinaire</a:t>
            </a:r>
            <a:endParaRPr lang="fr-FR" sz="2200" u="sng" dirty="0">
              <a:solidFill>
                <a:srgbClr val="FF0000"/>
              </a:solidFill>
              <a:latin typeface="Arial" pitchFamily="34" charset="0"/>
              <a:cs typeface="Arial" pitchFamily="34" charset="0"/>
            </a:endParaRPr>
          </a:p>
        </p:txBody>
      </p:sp>
      <p:pic>
        <p:nvPicPr>
          <p:cNvPr id="3074"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t="13992"/>
          <a:stretch/>
        </p:blipFill>
        <p:spPr bwMode="auto">
          <a:xfrm>
            <a:off x="0" y="1700808"/>
            <a:ext cx="9143999" cy="41764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ZoneTexte 4"/>
          <p:cNvSpPr txBox="1"/>
          <p:nvPr/>
        </p:nvSpPr>
        <p:spPr>
          <a:xfrm>
            <a:off x="8604448" y="743695"/>
            <a:ext cx="432048" cy="369332"/>
          </a:xfrm>
          <a:prstGeom prst="rect">
            <a:avLst/>
          </a:prstGeom>
          <a:noFill/>
        </p:spPr>
        <p:txBody>
          <a:bodyPr wrap="square" rtlCol="0">
            <a:spAutoFit/>
          </a:bodyPr>
          <a:lstStyle/>
          <a:p>
            <a:pPr algn="ctr"/>
            <a:r>
              <a:rPr lang="fr-FR" dirty="0"/>
              <a:t>5</a:t>
            </a:r>
          </a:p>
        </p:txBody>
      </p:sp>
    </p:spTree>
    <p:extLst>
      <p:ext uri="{BB962C8B-B14F-4D97-AF65-F5344CB8AC3E}">
        <p14:creationId xmlns:p14="http://schemas.microsoft.com/office/powerpoint/2010/main" val="427988490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02506" y="332656"/>
            <a:ext cx="8761982" cy="936104"/>
          </a:xfrm>
          <a:gradFill flip="none" rotWithShape="1">
            <a:gsLst>
              <a:gs pos="0">
                <a:schemeClr val="accent4">
                  <a:lumMod val="60000"/>
                  <a:lumOff val="40000"/>
                  <a:tint val="66000"/>
                  <a:satMod val="160000"/>
                </a:schemeClr>
              </a:gs>
              <a:gs pos="50000">
                <a:schemeClr val="accent4">
                  <a:lumMod val="60000"/>
                  <a:lumOff val="40000"/>
                  <a:tint val="44500"/>
                  <a:satMod val="160000"/>
                </a:schemeClr>
              </a:gs>
              <a:gs pos="100000">
                <a:schemeClr val="accent4">
                  <a:lumMod val="60000"/>
                  <a:lumOff val="40000"/>
                  <a:tint val="23500"/>
                  <a:satMod val="160000"/>
                </a:schemeClr>
              </a:gs>
            </a:gsLst>
            <a:lin ang="16200000" scaled="1"/>
            <a:tileRect/>
          </a:gradFill>
        </p:spPr>
        <p:txBody>
          <a:bodyPr vert="horz" lIns="0" rIns="0" bIns="0" anchor="b">
            <a:noAutofit/>
          </a:bodyPr>
          <a:lstStyle/>
          <a:p>
            <a:pPr algn="ctr"/>
            <a:r>
              <a:rPr lang="fr-FR" sz="2800" u="sng" dirty="0">
                <a:solidFill>
                  <a:srgbClr val="FF0000"/>
                </a:solidFill>
              </a:rPr>
              <a:t>Temps de scolarisation </a:t>
            </a:r>
            <a:r>
              <a:rPr lang="fr-FR" sz="2800" dirty="0">
                <a:solidFill>
                  <a:srgbClr val="FF0000"/>
                </a:solidFill>
              </a:rPr>
              <a:t>des </a:t>
            </a:r>
            <a:r>
              <a:rPr lang="fr-FR" sz="2800" dirty="0" smtClean="0">
                <a:solidFill>
                  <a:srgbClr val="FF0000"/>
                </a:solidFill>
              </a:rPr>
              <a:t>élèves en situation de handicap</a:t>
            </a:r>
            <a:br>
              <a:rPr lang="fr-FR" sz="2800" dirty="0" smtClean="0">
                <a:solidFill>
                  <a:srgbClr val="FF0000"/>
                </a:solidFill>
              </a:rPr>
            </a:br>
            <a:r>
              <a:rPr lang="fr-FR" sz="2800" dirty="0" smtClean="0">
                <a:solidFill>
                  <a:srgbClr val="FF0000"/>
                </a:solidFill>
              </a:rPr>
              <a:t> </a:t>
            </a:r>
            <a:r>
              <a:rPr lang="fr-FR" sz="2800" dirty="0">
                <a:solidFill>
                  <a:srgbClr val="FF0000"/>
                </a:solidFill>
              </a:rPr>
              <a:t>scolarisés dans le premier degré en </a:t>
            </a:r>
            <a:r>
              <a:rPr lang="fr-FR" sz="2800" dirty="0" smtClean="0">
                <a:solidFill>
                  <a:srgbClr val="FF0000"/>
                </a:solidFill>
              </a:rPr>
              <a:t>2014-2015</a:t>
            </a:r>
            <a:endParaRPr lang="fr-FR" sz="2800" dirty="0">
              <a:solidFill>
                <a:srgbClr val="FF0000"/>
              </a:solidFill>
            </a:endParaRPr>
          </a:p>
        </p:txBody>
      </p:sp>
      <p:sp>
        <p:nvSpPr>
          <p:cNvPr id="3" name="ZoneTexte 2"/>
          <p:cNvSpPr txBox="1"/>
          <p:nvPr/>
        </p:nvSpPr>
        <p:spPr>
          <a:xfrm>
            <a:off x="202506" y="5112992"/>
            <a:ext cx="8761982" cy="1446550"/>
          </a:xfrm>
          <a:prstGeom prst="rect">
            <a:avLst/>
          </a:prstGeom>
          <a:noFill/>
        </p:spPr>
        <p:txBody>
          <a:bodyPr wrap="square" rtlCol="0">
            <a:spAutoFit/>
          </a:bodyPr>
          <a:lstStyle/>
          <a:p>
            <a:pPr marL="342900" indent="-342900">
              <a:buFont typeface="Arial" pitchFamily="34" charset="0"/>
              <a:buChar char="•"/>
            </a:pPr>
            <a:r>
              <a:rPr lang="fr-FR" sz="2200" dirty="0" smtClean="0">
                <a:solidFill>
                  <a:srgbClr val="FF0000"/>
                </a:solidFill>
                <a:latin typeface="Arial" pitchFamily="34" charset="0"/>
                <a:cs typeface="Arial" pitchFamily="34" charset="0"/>
              </a:rPr>
              <a:t>84,3 </a:t>
            </a:r>
            <a:r>
              <a:rPr lang="fr-FR" sz="2200" dirty="0">
                <a:solidFill>
                  <a:srgbClr val="FF0000"/>
                </a:solidFill>
                <a:latin typeface="Arial" pitchFamily="34" charset="0"/>
                <a:cs typeface="Arial" pitchFamily="34" charset="0"/>
              </a:rPr>
              <a:t>% des élèves handicapés sont scolarisés à temps </a:t>
            </a:r>
            <a:r>
              <a:rPr lang="fr-FR" sz="2200" dirty="0" smtClean="0">
                <a:solidFill>
                  <a:srgbClr val="FF0000"/>
                </a:solidFill>
                <a:latin typeface="Arial" pitchFamily="34" charset="0"/>
                <a:cs typeface="Arial" pitchFamily="34" charset="0"/>
              </a:rPr>
              <a:t>complet.</a:t>
            </a:r>
            <a:endParaRPr lang="fr-FR" sz="2200" dirty="0">
              <a:solidFill>
                <a:srgbClr val="FF0000"/>
              </a:solidFill>
              <a:latin typeface="Arial" pitchFamily="34" charset="0"/>
              <a:cs typeface="Arial" pitchFamily="34" charset="0"/>
            </a:endParaRPr>
          </a:p>
          <a:p>
            <a:pPr marL="342900" indent="-342900">
              <a:buFont typeface="Arial" pitchFamily="34" charset="0"/>
              <a:buChar char="•"/>
            </a:pPr>
            <a:r>
              <a:rPr lang="fr-FR" sz="2200" dirty="0" smtClean="0">
                <a:solidFill>
                  <a:srgbClr val="FF0000"/>
                </a:solidFill>
                <a:latin typeface="Arial" pitchFamily="34" charset="0"/>
                <a:cs typeface="Arial" pitchFamily="34" charset="0"/>
              </a:rPr>
              <a:t>15,7 % des </a:t>
            </a:r>
            <a:r>
              <a:rPr lang="fr-FR" sz="2200" dirty="0">
                <a:solidFill>
                  <a:srgbClr val="FF0000"/>
                </a:solidFill>
                <a:latin typeface="Arial" pitchFamily="34" charset="0"/>
                <a:cs typeface="Arial" pitchFamily="34" charset="0"/>
              </a:rPr>
              <a:t>élèves handicapés </a:t>
            </a:r>
            <a:r>
              <a:rPr lang="fr-FR" sz="2200" dirty="0" smtClean="0">
                <a:solidFill>
                  <a:srgbClr val="FF0000"/>
                </a:solidFill>
                <a:latin typeface="Arial" pitchFamily="34" charset="0"/>
                <a:cs typeface="Arial" pitchFamily="34" charset="0"/>
              </a:rPr>
              <a:t>sont </a:t>
            </a:r>
            <a:r>
              <a:rPr lang="fr-FR" sz="2200" dirty="0">
                <a:solidFill>
                  <a:srgbClr val="FF0000"/>
                </a:solidFill>
                <a:latin typeface="Arial" pitchFamily="34" charset="0"/>
                <a:cs typeface="Arial" pitchFamily="34" charset="0"/>
              </a:rPr>
              <a:t>scolarisés à temps partiel</a:t>
            </a:r>
            <a:r>
              <a:rPr lang="fr-FR" sz="2200" dirty="0" smtClean="0">
                <a:solidFill>
                  <a:srgbClr val="FF0000"/>
                </a:solidFill>
                <a:latin typeface="Arial" pitchFamily="34" charset="0"/>
                <a:cs typeface="Arial" pitchFamily="34" charset="0"/>
              </a:rPr>
              <a:t>.</a:t>
            </a:r>
          </a:p>
          <a:p>
            <a:pPr marL="342900" indent="-342900">
              <a:buFont typeface="Arial" pitchFamily="34" charset="0"/>
              <a:buChar char="•"/>
            </a:pPr>
            <a:r>
              <a:rPr lang="fr-FR" sz="2200" dirty="0" smtClean="0">
                <a:solidFill>
                  <a:srgbClr val="FF0000"/>
                </a:solidFill>
                <a:latin typeface="Arial" pitchFamily="34" charset="0"/>
                <a:cs typeface="Arial" pitchFamily="34" charset="0"/>
              </a:rPr>
              <a:t>En classe ordinaire, une majorité d’élèves handicapés presque à temps complet.</a:t>
            </a:r>
            <a:endParaRPr lang="fr-FR" sz="2200" dirty="0">
              <a:solidFill>
                <a:srgbClr val="FF0000"/>
              </a:solidFill>
              <a:latin typeface="Arial" pitchFamily="34" charset="0"/>
              <a:cs typeface="Arial" pitchFamily="34" charset="0"/>
            </a:endParaRPr>
          </a:p>
        </p:txBody>
      </p:sp>
      <p:pic>
        <p:nvPicPr>
          <p:cNvPr id="5"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t="10471" r="21396" b="15156"/>
          <a:stretch/>
        </p:blipFill>
        <p:spPr bwMode="auto">
          <a:xfrm>
            <a:off x="41454" y="1484784"/>
            <a:ext cx="8923034" cy="3600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ZoneTexte 5"/>
          <p:cNvSpPr txBox="1"/>
          <p:nvPr/>
        </p:nvSpPr>
        <p:spPr>
          <a:xfrm>
            <a:off x="3476980" y="3102373"/>
            <a:ext cx="937994" cy="369332"/>
          </a:xfrm>
          <a:prstGeom prst="rect">
            <a:avLst/>
          </a:prstGeom>
          <a:solidFill>
            <a:srgbClr val="FFFF00"/>
          </a:solidFill>
          <a:ln w="12700">
            <a:solidFill>
              <a:srgbClr val="FF0000"/>
            </a:solidFill>
          </a:ln>
        </p:spPr>
        <p:txBody>
          <a:bodyPr wrap="square" rtlCol="0">
            <a:spAutoFit/>
          </a:bodyPr>
          <a:lstStyle/>
          <a:p>
            <a:pPr algn="ctr"/>
            <a:r>
              <a:rPr lang="fr-FR" b="1" dirty="0" smtClean="0">
                <a:solidFill>
                  <a:srgbClr val="FF0000"/>
                </a:solidFill>
                <a:latin typeface="Arial" pitchFamily="34" charset="0"/>
                <a:cs typeface="Arial" pitchFamily="34" charset="0"/>
              </a:rPr>
              <a:t>86221</a:t>
            </a:r>
            <a:endParaRPr lang="fr-FR" b="1" dirty="0">
              <a:solidFill>
                <a:srgbClr val="FF0000"/>
              </a:solidFill>
              <a:latin typeface="Arial" pitchFamily="34" charset="0"/>
              <a:cs typeface="Arial" pitchFamily="34" charset="0"/>
            </a:endParaRPr>
          </a:p>
        </p:txBody>
      </p:sp>
      <p:sp>
        <p:nvSpPr>
          <p:cNvPr id="8" name="ZoneTexte 7"/>
          <p:cNvSpPr txBox="1"/>
          <p:nvPr/>
        </p:nvSpPr>
        <p:spPr>
          <a:xfrm>
            <a:off x="8173345" y="3102373"/>
            <a:ext cx="937994" cy="369332"/>
          </a:xfrm>
          <a:prstGeom prst="rect">
            <a:avLst/>
          </a:prstGeom>
          <a:solidFill>
            <a:srgbClr val="92D050"/>
          </a:solidFill>
          <a:ln w="12700">
            <a:solidFill>
              <a:srgbClr val="FF0000"/>
            </a:solidFill>
          </a:ln>
        </p:spPr>
        <p:txBody>
          <a:bodyPr wrap="square" rtlCol="0">
            <a:spAutoFit/>
          </a:bodyPr>
          <a:lstStyle/>
          <a:p>
            <a:pPr algn="ctr"/>
            <a:r>
              <a:rPr lang="fr-FR" b="1" dirty="0" smtClean="0">
                <a:solidFill>
                  <a:srgbClr val="FF0000"/>
                </a:solidFill>
                <a:latin typeface="Arial" pitchFamily="34" charset="0"/>
                <a:cs typeface="Arial" pitchFamily="34" charset="0"/>
              </a:rPr>
              <a:t>17687</a:t>
            </a:r>
            <a:endParaRPr lang="fr-FR" b="1" dirty="0">
              <a:solidFill>
                <a:srgbClr val="FF0000"/>
              </a:solidFill>
              <a:latin typeface="Arial" pitchFamily="34" charset="0"/>
              <a:cs typeface="Arial" pitchFamily="34" charset="0"/>
            </a:endParaRPr>
          </a:p>
        </p:txBody>
      </p:sp>
      <p:sp>
        <p:nvSpPr>
          <p:cNvPr id="4" name="Ellipse 3"/>
          <p:cNvSpPr/>
          <p:nvPr/>
        </p:nvSpPr>
        <p:spPr>
          <a:xfrm>
            <a:off x="7092280" y="2996952"/>
            <a:ext cx="864096" cy="648072"/>
          </a:xfrm>
          <a:prstGeom prst="ellipse">
            <a:avLst/>
          </a:prstGeom>
          <a:solidFill>
            <a:srgbClr val="FF0000">
              <a:alpha val="40000"/>
            </a:srgb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9" name="ZoneTexte 8"/>
          <p:cNvSpPr txBox="1"/>
          <p:nvPr/>
        </p:nvSpPr>
        <p:spPr>
          <a:xfrm>
            <a:off x="8426318" y="904610"/>
            <a:ext cx="432048" cy="369332"/>
          </a:xfrm>
          <a:prstGeom prst="rect">
            <a:avLst/>
          </a:prstGeom>
          <a:noFill/>
        </p:spPr>
        <p:txBody>
          <a:bodyPr wrap="square" rtlCol="0">
            <a:spAutoFit/>
          </a:bodyPr>
          <a:lstStyle/>
          <a:p>
            <a:pPr algn="ctr"/>
            <a:r>
              <a:rPr lang="fr-FR" dirty="0"/>
              <a:t>6</a:t>
            </a:r>
          </a:p>
        </p:txBody>
      </p:sp>
    </p:spTree>
    <p:extLst>
      <p:ext uri="{BB962C8B-B14F-4D97-AF65-F5344CB8AC3E}">
        <p14:creationId xmlns:p14="http://schemas.microsoft.com/office/powerpoint/2010/main" val="39988191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ébit">
  <a:themeElements>
    <a:clrScheme name="Débit">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Débit">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Débit">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667</TotalTime>
  <Words>261</Words>
  <Application>Microsoft Office PowerPoint</Application>
  <PresentationFormat>Affichage à l'écran (4:3)</PresentationFormat>
  <Paragraphs>56</Paragraphs>
  <Slides>12</Slides>
  <Notes>0</Notes>
  <HiddenSlides>0</HiddenSlides>
  <MMClips>0</MMClips>
  <ScaleCrop>false</ScaleCrop>
  <HeadingPairs>
    <vt:vector size="4" baseType="variant">
      <vt:variant>
        <vt:lpstr>Thème</vt:lpstr>
      </vt:variant>
      <vt:variant>
        <vt:i4>1</vt:i4>
      </vt:variant>
      <vt:variant>
        <vt:lpstr>Titres des diapositives</vt:lpstr>
      </vt:variant>
      <vt:variant>
        <vt:i4>12</vt:i4>
      </vt:variant>
    </vt:vector>
  </HeadingPairs>
  <TitlesOfParts>
    <vt:vector size="13" baseType="lpstr">
      <vt:lpstr>Débit</vt:lpstr>
      <vt:lpstr>N’oubliez pas de rallumer votre téléphone  portable en sortant. Merci.</vt:lpstr>
      <vt:lpstr>LES ELEVES EN SITUATION DE HANDICAP</vt:lpstr>
      <vt:lpstr>C N H</vt:lpstr>
      <vt:lpstr>Les chiffres clés  du handicap   </vt:lpstr>
      <vt:lpstr>« L'école inclusive, c'est surtout une réalité, inscrite dans la loi depuis 2013 et rendue concrète au quotidien pour environ  280 000 élèves en situation de handicap, scolarisés en milieu ordinaire ».                                       NVB, Ministère de l’Education Nationale </vt:lpstr>
      <vt:lpstr>Scolarisation des élèves en situation de handicap tous milieux  rentrée 2014</vt:lpstr>
      <vt:lpstr>Scolarisation des enfants en situation de handicap en milieu ordinaire 2015 / 2016</vt:lpstr>
      <vt:lpstr>Évolution des modes de scolarisation des élèves en situation de handicap dans le premier degré</vt:lpstr>
      <vt:lpstr>Temps de scolarisation des élèves en situation de handicap  scolarisés dans le premier degré en 2014-2015</vt:lpstr>
      <vt:lpstr>Part des élèves accompagnés   en fonction de la déficience </vt:lpstr>
      <vt:lpstr>Présentation PowerPoint</vt:lpstr>
      <vt:lpstr>Sources  MEN / CNH  RERS 2015  / DEPP  REPÈRES  &amp; RÉFÉRENCES STATISTIQUES Direction de l’évaluation, de la prospective et de la performance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 construction de l’espace dans les programmes 2008</dc:title>
  <dc:creator>Nathalie Monzein</dc:creator>
  <cp:lastModifiedBy>utilisateur</cp:lastModifiedBy>
  <cp:revision>111</cp:revision>
  <dcterms:created xsi:type="dcterms:W3CDTF">2012-01-19T19:24:21Z</dcterms:created>
  <dcterms:modified xsi:type="dcterms:W3CDTF">2016-11-23T12:16:48Z</dcterms:modified>
</cp:coreProperties>
</file>